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handoutMasterIdLst>
    <p:handoutMasterId r:id="rId50"/>
  </p:handoutMasterIdLst>
  <p:sldIdLst>
    <p:sldId id="257" r:id="rId3"/>
    <p:sldId id="258" r:id="rId4"/>
    <p:sldId id="448" r:id="rId5"/>
    <p:sldId id="451" r:id="rId6"/>
    <p:sldId id="447" r:id="rId7"/>
    <p:sldId id="453" r:id="rId8"/>
    <p:sldId id="454" r:id="rId9"/>
    <p:sldId id="455" r:id="rId10"/>
    <p:sldId id="456" r:id="rId11"/>
    <p:sldId id="457" r:id="rId12"/>
    <p:sldId id="458" r:id="rId13"/>
    <p:sldId id="459" r:id="rId14"/>
    <p:sldId id="460" r:id="rId15"/>
    <p:sldId id="461" r:id="rId16"/>
    <p:sldId id="462" r:id="rId17"/>
    <p:sldId id="463" r:id="rId18"/>
    <p:sldId id="307" r:id="rId19"/>
    <p:sldId id="400" r:id="rId20"/>
    <p:sldId id="401" r:id="rId21"/>
    <p:sldId id="449" r:id="rId22"/>
    <p:sldId id="403" r:id="rId23"/>
    <p:sldId id="436" r:id="rId24"/>
    <p:sldId id="450" r:id="rId25"/>
    <p:sldId id="405" r:id="rId26"/>
    <p:sldId id="406" r:id="rId27"/>
    <p:sldId id="437" r:id="rId28"/>
    <p:sldId id="409" r:id="rId29"/>
    <p:sldId id="438" r:id="rId30"/>
    <p:sldId id="410" r:id="rId31"/>
    <p:sldId id="411" r:id="rId32"/>
    <p:sldId id="413" r:id="rId33"/>
    <p:sldId id="444" r:id="rId34"/>
    <p:sldId id="445" r:id="rId35"/>
    <p:sldId id="446" r:id="rId36"/>
    <p:sldId id="346" r:id="rId37"/>
    <p:sldId id="440" r:id="rId38"/>
    <p:sldId id="443" r:id="rId39"/>
    <p:sldId id="354" r:id="rId40"/>
    <p:sldId id="441" r:id="rId41"/>
    <p:sldId id="439" r:id="rId42"/>
    <p:sldId id="396" r:id="rId43"/>
    <p:sldId id="272" r:id="rId44"/>
    <p:sldId id="273" r:id="rId45"/>
    <p:sldId id="341" r:id="rId46"/>
    <p:sldId id="427" r:id="rId47"/>
    <p:sldId id="45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F89B4F-4228-0249-A4D7-AFC96ECDEDAC}">
          <p14:sldIdLst>
            <p14:sldId id="257"/>
            <p14:sldId id="258"/>
            <p14:sldId id="448"/>
            <p14:sldId id="451"/>
            <p14:sldId id="447"/>
          </p14:sldIdLst>
        </p14:section>
        <p14:section name="Ayousha Presentation" id="{193620CE-E4ED-074B-8140-CA99218F25FC}">
          <p14:sldIdLst>
            <p14:sldId id="453"/>
            <p14:sldId id="454"/>
            <p14:sldId id="455"/>
            <p14:sldId id="456"/>
            <p14:sldId id="457"/>
            <p14:sldId id="458"/>
            <p14:sldId id="459"/>
            <p14:sldId id="460"/>
            <p14:sldId id="461"/>
            <p14:sldId id="462"/>
            <p14:sldId id="463"/>
          </p14:sldIdLst>
        </p14:section>
        <p14:section name="Fatty Acid Synthesis" id="{25C70D03-B47C-5345-B200-71A6E971943E}">
          <p14:sldIdLst>
            <p14:sldId id="307"/>
            <p14:sldId id="400"/>
            <p14:sldId id="401"/>
            <p14:sldId id="449"/>
            <p14:sldId id="403"/>
            <p14:sldId id="436"/>
            <p14:sldId id="450"/>
            <p14:sldId id="405"/>
            <p14:sldId id="406"/>
            <p14:sldId id="437"/>
            <p14:sldId id="409"/>
            <p14:sldId id="438"/>
            <p14:sldId id="410"/>
            <p14:sldId id="411"/>
          </p14:sldIdLst>
        </p14:section>
        <p14:section name="Triglyceride Esterification" id="{9C96AE7E-4D8B-7D48-8BF8-CF3CC43A863E}">
          <p14:sldIdLst>
            <p14:sldId id="413"/>
            <p14:sldId id="444"/>
            <p14:sldId id="445"/>
            <p14:sldId id="446"/>
          </p14:sldIdLst>
        </p14:section>
        <p14:section name="Cholesterol Metabolism" id="{FCA50E42-ECA0-BD4B-95F1-8353A67B5C98}">
          <p14:sldIdLst>
            <p14:sldId id="346"/>
            <p14:sldId id="440"/>
            <p14:sldId id="443"/>
            <p14:sldId id="354"/>
            <p14:sldId id="441"/>
            <p14:sldId id="439"/>
          </p14:sldIdLst>
        </p14:section>
        <p14:section name="Ketogenesis" id="{6277E757-2AFD-C54F-A137-EF9E96E92580}">
          <p14:sldIdLst>
            <p14:sldId id="396"/>
            <p14:sldId id="272"/>
            <p14:sldId id="273"/>
            <p14:sldId id="341"/>
            <p14:sldId id="427"/>
            <p14:sldId id="45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3"/>
    <p:restoredTop sz="81032" autoAdjust="0"/>
  </p:normalViewPr>
  <p:slideViewPr>
    <p:cSldViewPr snapToGrid="0" snapToObjects="1">
      <p:cViewPr varScale="1">
        <p:scale>
          <a:sx n="172" d="100"/>
          <a:sy n="172" d="100"/>
        </p:scale>
        <p:origin x="2000"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10ABD1-06B5-3842-8C0D-904BFAD7EC90}" type="datetimeFigureOut">
              <a:rPr lang="en-US" smtClean="0"/>
              <a:t>11/20/17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18D869-8F1F-0D4A-B924-A843E5214D2B}" type="slidenum">
              <a:rPr lang="en-US" smtClean="0"/>
              <a:t>‹#›</a:t>
            </a:fld>
            <a:endParaRPr lang="en-US"/>
          </a:p>
        </p:txBody>
      </p:sp>
    </p:spTree>
    <p:extLst>
      <p:ext uri="{BB962C8B-B14F-4D97-AF65-F5344CB8AC3E}">
        <p14:creationId xmlns:p14="http://schemas.microsoft.com/office/powerpoint/2010/main" val="360561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D68D03-742D-D04D-947E-02A81E95FF6D}" type="datetimeFigureOut">
              <a:rPr lang="en-US" smtClean="0"/>
              <a:t>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745271-F616-834D-83D5-183FB7646404}" type="slidenum">
              <a:rPr lang="en-US" smtClean="0"/>
              <a:t>‹#›</a:t>
            </a:fld>
            <a:endParaRPr lang="en-US"/>
          </a:p>
        </p:txBody>
      </p:sp>
    </p:spTree>
    <p:extLst>
      <p:ext uri="{BB962C8B-B14F-4D97-AF65-F5344CB8AC3E}">
        <p14:creationId xmlns:p14="http://schemas.microsoft.com/office/powerpoint/2010/main" val="6871546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Coronary_artery_diseas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naturallysavvy.com/eat/label-loophole-why-trans-fat-free-foods-are-often-far-from-it" TargetMode="External"/><Relationship Id="rId4" Type="http://schemas.openxmlformats.org/officeDocument/2006/relationships/hyperlink" Target="http://naturallysavvy.com/eat/even-with-the-trans-fats-ban-fast-food-and-junk-food-are-still-unhealthy"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en.wikipedia.org/wiki/Saturated_fa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Trans fat has been shown to consistently be associated, in an intake-dependent way, with increased risk of </a:t>
            </a:r>
            <a:r>
              <a:rPr lang="en-US" u="sng" dirty="0" smtClean="0">
                <a:hlinkClick r:id="rId3" tooltip="Coronary artery disease"/>
              </a:rPr>
              <a:t>coronary artery disease</a:t>
            </a:r>
            <a:endParaRPr lang="en-US" u="sng" dirty="0" smtClean="0"/>
          </a:p>
          <a:p>
            <a:pPr marL="171450" indent="-171450">
              <a:buFont typeface="Arial" charset="0"/>
              <a:buChar char="•"/>
            </a:pPr>
            <a:r>
              <a:rPr lang="en-US" dirty="0" smtClean="0"/>
              <a:t>increasing triglycerides in the bloodstream and promoting systemic inflammation</a:t>
            </a:r>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09440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17</a:t>
            </a:fld>
            <a:endParaRPr lang="en-US"/>
          </a:p>
        </p:txBody>
      </p:sp>
    </p:spTree>
    <p:extLst>
      <p:ext uri="{BB962C8B-B14F-4D97-AF65-F5344CB8AC3E}">
        <p14:creationId xmlns:p14="http://schemas.microsoft.com/office/powerpoint/2010/main" val="4292890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20</a:t>
            </a:fld>
            <a:endParaRPr lang="en-US"/>
          </a:p>
        </p:txBody>
      </p:sp>
    </p:spTree>
    <p:extLst>
      <p:ext uri="{BB962C8B-B14F-4D97-AF65-F5344CB8AC3E}">
        <p14:creationId xmlns:p14="http://schemas.microsoft.com/office/powerpoint/2010/main" val="106185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low energy can</a:t>
            </a:r>
            <a:r>
              <a:rPr lang="en-US" baseline="0" dirty="0" smtClean="0"/>
              <a:t> prevent fatty acid synthesis</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21</a:t>
            </a:fld>
            <a:endParaRPr lang="en-US"/>
          </a:p>
        </p:txBody>
      </p:sp>
    </p:spTree>
    <p:extLst>
      <p:ext uri="{BB962C8B-B14F-4D97-AF65-F5344CB8AC3E}">
        <p14:creationId xmlns:p14="http://schemas.microsoft.com/office/powerpoint/2010/main" val="418243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Plus</a:t>
            </a:r>
            <a:r>
              <a:rPr lang="en-US" baseline="0" dirty="0" smtClean="0"/>
              <a:t> some other waste products like CO2, ADP, NADP</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25</a:t>
            </a:fld>
            <a:endParaRPr lang="en-US"/>
          </a:p>
        </p:txBody>
      </p:sp>
    </p:spTree>
    <p:extLst>
      <p:ext uri="{BB962C8B-B14F-4D97-AF65-F5344CB8AC3E}">
        <p14:creationId xmlns:p14="http://schemas.microsoft.com/office/powerpoint/2010/main" val="28836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28</a:t>
            </a:fld>
            <a:endParaRPr lang="en-US"/>
          </a:p>
        </p:txBody>
      </p:sp>
    </p:spTree>
    <p:extLst>
      <p:ext uri="{BB962C8B-B14F-4D97-AF65-F5344CB8AC3E}">
        <p14:creationId xmlns:p14="http://schemas.microsoft.com/office/powerpoint/2010/main" val="1056981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Competition</a:t>
            </a:r>
            <a:r>
              <a:rPr lang="en-US" baseline="0" dirty="0" smtClean="0"/>
              <a:t> between FA species</a:t>
            </a:r>
          </a:p>
          <a:p>
            <a:r>
              <a:rPr lang="en-US" baseline="0" dirty="0" smtClean="0"/>
              <a:t>Elongations are by a factor of 2</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29</a:t>
            </a:fld>
            <a:endParaRPr lang="en-US"/>
          </a:p>
        </p:txBody>
      </p:sp>
    </p:spTree>
    <p:extLst>
      <p:ext uri="{BB962C8B-B14F-4D97-AF65-F5344CB8AC3E}">
        <p14:creationId xmlns:p14="http://schemas.microsoft.com/office/powerpoint/2010/main" val="1029221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n-7, n-9</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30</a:t>
            </a:fld>
            <a:endParaRPr lang="en-US"/>
          </a:p>
        </p:txBody>
      </p:sp>
    </p:spTree>
    <p:extLst>
      <p:ext uri="{BB962C8B-B14F-4D97-AF65-F5344CB8AC3E}">
        <p14:creationId xmlns:p14="http://schemas.microsoft.com/office/powerpoint/2010/main" val="1328297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32</a:t>
            </a:fld>
            <a:endParaRPr lang="en-US"/>
          </a:p>
        </p:txBody>
      </p:sp>
    </p:spTree>
    <p:extLst>
      <p:ext uri="{BB962C8B-B14F-4D97-AF65-F5344CB8AC3E}">
        <p14:creationId xmlns:p14="http://schemas.microsoft.com/office/powerpoint/2010/main" val="1178834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7036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93934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Concern has existed in case of hydrogenated fats, as they may have adverse consequences because natural essential fatty acids are destroyed and the new artificial isomers are structurally similar to saturated fats, lack the essential metabolic activity of the parent compounds, and inhibit the enzymatic desaturation of linoleic and linolenic acid</a:t>
            </a:r>
          </a:p>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799951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42</a:t>
            </a:fld>
            <a:endParaRPr lang="en-US"/>
          </a:p>
        </p:txBody>
      </p:sp>
    </p:spTree>
    <p:extLst>
      <p:ext uri="{BB962C8B-B14F-4D97-AF65-F5344CB8AC3E}">
        <p14:creationId xmlns:p14="http://schemas.microsoft.com/office/powerpoint/2010/main" val="1736770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43</a:t>
            </a:fld>
            <a:endParaRPr lang="en-US"/>
          </a:p>
        </p:txBody>
      </p:sp>
    </p:spTree>
    <p:extLst>
      <p:ext uri="{BB962C8B-B14F-4D97-AF65-F5344CB8AC3E}">
        <p14:creationId xmlns:p14="http://schemas.microsoft.com/office/powerpoint/2010/main" val="2105094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44</a:t>
            </a:fld>
            <a:endParaRPr lang="en-US"/>
          </a:p>
        </p:txBody>
      </p:sp>
    </p:spTree>
    <p:extLst>
      <p:ext uri="{BB962C8B-B14F-4D97-AF65-F5344CB8AC3E}">
        <p14:creationId xmlns:p14="http://schemas.microsoft.com/office/powerpoint/2010/main" val="5749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in the muscle, what is controlling the levels of OAA</a:t>
            </a:r>
            <a:endParaRPr lang="en-US" dirty="0"/>
          </a:p>
        </p:txBody>
      </p:sp>
      <p:sp>
        <p:nvSpPr>
          <p:cNvPr id="4" name="Slide Number Placeholder 3"/>
          <p:cNvSpPr>
            <a:spLocks noGrp="1"/>
          </p:cNvSpPr>
          <p:nvPr>
            <p:ph type="sldNum" sz="quarter" idx="10"/>
          </p:nvPr>
        </p:nvSpPr>
        <p:spPr/>
        <p:txBody>
          <a:bodyPr/>
          <a:lstStyle/>
          <a:p>
            <a:fld id="{9B745271-F616-834D-83D5-183FB7646404}" type="slidenum">
              <a:rPr lang="en-US" smtClean="0"/>
              <a:t>45</a:t>
            </a:fld>
            <a:endParaRPr lang="en-US"/>
          </a:p>
        </p:txBody>
      </p:sp>
    </p:spTree>
    <p:extLst>
      <p:ext uri="{BB962C8B-B14F-4D97-AF65-F5344CB8AC3E}">
        <p14:creationId xmlns:p14="http://schemas.microsoft.com/office/powerpoint/2010/main" val="1546293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Artificial </a:t>
            </a:r>
            <a:r>
              <a:rPr lang="en-US" sz="1200" b="0" i="1" kern="1200" dirty="0" smtClean="0">
                <a:solidFill>
                  <a:schemeClr val="tx1"/>
                </a:solidFill>
                <a:effectLst/>
                <a:latin typeface="+mn-lt"/>
                <a:ea typeface="+mn-ea"/>
                <a:cs typeface="+mn-cs"/>
              </a:rPr>
              <a:t>trans</a:t>
            </a:r>
            <a:r>
              <a:rPr lang="en-US" sz="1200" b="0" i="0" kern="1200" dirty="0" smtClean="0">
                <a:solidFill>
                  <a:schemeClr val="tx1"/>
                </a:solidFill>
                <a:effectLst/>
                <a:latin typeface="+mn-lt"/>
                <a:ea typeface="+mn-ea"/>
                <a:cs typeface="+mn-cs"/>
              </a:rPr>
              <a:t> fatty acids are produced by partial hydrogenation of vegetable or fish oils with hydrogen gas and a metal catalyst. </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Artificial trans fats</a:t>
            </a:r>
            <a:r>
              <a:rPr lang="en-US" sz="1200" b="0" i="0" kern="1200" dirty="0" smtClean="0">
                <a:solidFill>
                  <a:schemeClr val="tx1"/>
                </a:solidFill>
                <a:effectLst/>
                <a:latin typeface="+mn-lt"/>
                <a:ea typeface="+mn-ea"/>
                <a:cs typeface="+mn-cs"/>
              </a:rPr>
              <a:t> are</a:t>
            </a:r>
            <a:r>
              <a:rPr lang="en-US" dirty="0" smtClean="0"/>
              <a:t> </a:t>
            </a:r>
            <a:r>
              <a:rPr lang="en-US" sz="1200" b="0" i="0" kern="1200" dirty="0" smtClean="0">
                <a:solidFill>
                  <a:schemeClr val="tx1"/>
                </a:solidFill>
                <a:effectLst/>
                <a:latin typeface="+mn-lt"/>
                <a:ea typeface="+mn-ea"/>
                <a:cs typeface="+mn-cs"/>
              </a:rPr>
              <a:t>the</a:t>
            </a:r>
            <a:r>
              <a:rPr lang="en-US" dirty="0" smtClean="0"/>
              <a:t> </a:t>
            </a:r>
            <a:r>
              <a:rPr lang="en-US" sz="1200" b="0" i="0" kern="1200" dirty="0" smtClean="0">
                <a:solidFill>
                  <a:schemeClr val="tx1"/>
                </a:solidFill>
                <a:effectLst/>
                <a:latin typeface="+mn-lt"/>
                <a:ea typeface="+mn-ea"/>
                <a:cs typeface="+mn-cs"/>
              </a:rPr>
              <a:t>outcast</a:t>
            </a:r>
            <a:r>
              <a:rPr lang="en-US" dirty="0" smtClean="0"/>
              <a:t> </a:t>
            </a:r>
            <a:r>
              <a:rPr lang="en-US" sz="1200" b="0" i="0" kern="1200" dirty="0" smtClean="0">
                <a:solidFill>
                  <a:schemeClr val="tx1"/>
                </a:solidFill>
                <a:effectLst/>
                <a:latin typeface="+mn-lt"/>
                <a:ea typeface="+mn-ea"/>
                <a:cs typeface="+mn-cs"/>
              </a:rPr>
              <a:t>of</a:t>
            </a:r>
            <a:r>
              <a:rPr lang="en-US" dirty="0" smtClean="0"/>
              <a:t> </a:t>
            </a:r>
            <a:r>
              <a:rPr lang="en-US" sz="1200" b="0" i="0" kern="1200" dirty="0" smtClean="0">
                <a:solidFill>
                  <a:schemeClr val="tx1"/>
                </a:solidFill>
                <a:effectLst/>
                <a:latin typeface="+mn-lt"/>
                <a:ea typeface="+mn-ea"/>
                <a:cs typeface="+mn-cs"/>
              </a:rPr>
              <a:t>the</a:t>
            </a:r>
            <a:r>
              <a:rPr lang="en-US" dirty="0" smtClean="0"/>
              <a:t> </a:t>
            </a:r>
            <a:r>
              <a:rPr lang="en-US" sz="1200" b="0" i="0" kern="1200" dirty="0" smtClean="0">
                <a:solidFill>
                  <a:schemeClr val="tx1"/>
                </a:solidFill>
                <a:effectLst/>
                <a:latin typeface="+mn-lt"/>
                <a:ea typeface="+mn-ea"/>
                <a:cs typeface="+mn-cs"/>
              </a:rPr>
              <a:t>fat family. Even</a:t>
            </a:r>
            <a:r>
              <a:rPr lang="en-US" dirty="0" smtClean="0"/>
              <a:t> </a:t>
            </a:r>
            <a:r>
              <a:rPr lang="en-US" sz="1200" b="0" i="0" kern="1200" dirty="0" smtClean="0">
                <a:solidFill>
                  <a:schemeClr val="tx1"/>
                </a:solidFill>
                <a:effectLst/>
                <a:latin typeface="+mn-lt"/>
                <a:ea typeface="+mn-ea"/>
                <a:cs typeface="+mn-cs"/>
              </a:rPr>
              <a:t>the</a:t>
            </a:r>
            <a:r>
              <a:rPr lang="en-US" dirty="0" smtClean="0"/>
              <a:t> </a:t>
            </a:r>
            <a:r>
              <a:rPr lang="en-US" sz="1200" b="0" i="0" kern="1200" dirty="0" smtClean="0">
                <a:solidFill>
                  <a:schemeClr val="tx1"/>
                </a:solidFill>
                <a:effectLst/>
                <a:latin typeface="+mn-lt"/>
                <a:ea typeface="+mn-ea"/>
                <a:cs typeface="+mn-cs"/>
              </a:rPr>
              <a:t>This</a:t>
            </a:r>
            <a:r>
              <a:rPr lang="en-US" dirty="0" smtClean="0"/>
              <a:t> </a:t>
            </a:r>
            <a:r>
              <a:rPr lang="en-US" sz="1200" b="0" i="0" kern="1200" dirty="0" smtClean="0">
                <a:solidFill>
                  <a:schemeClr val="tx1"/>
                </a:solidFill>
                <a:effectLst/>
                <a:latin typeface="+mn-lt"/>
                <a:ea typeface="+mn-ea"/>
                <a:cs typeface="+mn-cs"/>
              </a:rPr>
              <a:t>is because</a:t>
            </a:r>
            <a:r>
              <a:rPr lang="en-US" dirty="0" smtClean="0"/>
              <a:t> </a:t>
            </a:r>
            <a:r>
              <a:rPr lang="en-US" sz="1200" b="0" i="0" kern="1200" dirty="0" smtClean="0">
                <a:solidFill>
                  <a:schemeClr val="tx1"/>
                </a:solidFill>
                <a:effectLst/>
                <a:latin typeface="+mn-lt"/>
                <a:ea typeface="+mn-ea"/>
                <a:cs typeface="+mn-cs"/>
              </a:rPr>
              <a:t>artificial  </a:t>
            </a:r>
            <a:r>
              <a:rPr lang="en-US" sz="1200" b="0" i="0" u="none" strike="noStrike" kern="1200" dirty="0" smtClean="0">
                <a:solidFill>
                  <a:schemeClr val="tx1"/>
                </a:solidFill>
                <a:effectLst/>
                <a:latin typeface="+mn-lt"/>
                <a:ea typeface="+mn-ea"/>
                <a:cs typeface="+mn-cs"/>
                <a:hlinkClick r:id="rId4"/>
              </a:rPr>
              <a:t>trans fats</a:t>
            </a:r>
            <a:r>
              <a:rPr lang="en-US" sz="1200" b="0" i="0" kern="1200" dirty="0" smtClean="0">
                <a:solidFill>
                  <a:schemeClr val="tx1"/>
                </a:solidFill>
                <a:effectLst/>
                <a:latin typeface="+mn-lt"/>
                <a:ea typeface="+mn-ea"/>
                <a:cs typeface="+mn-cs"/>
              </a:rPr>
              <a:t> lower good cholesterol</a:t>
            </a:r>
            <a:r>
              <a:rPr lang="en-US" dirty="0" smtClean="0"/>
              <a:t> </a:t>
            </a:r>
            <a:r>
              <a:rPr lang="en-US" sz="1200" b="0" i="0" kern="1200" dirty="0" smtClean="0">
                <a:solidFill>
                  <a:schemeClr val="tx1"/>
                </a:solidFill>
                <a:effectLst/>
                <a:latin typeface="+mn-lt"/>
                <a:ea typeface="+mn-ea"/>
                <a:cs typeface="+mn-cs"/>
              </a:rPr>
              <a:t>or</a:t>
            </a:r>
            <a:r>
              <a:rPr lang="en-US" dirty="0" smtClean="0"/>
              <a:t> </a:t>
            </a:r>
            <a:r>
              <a:rPr lang="en-US" sz="1200" b="0" i="0" kern="1200" dirty="0" smtClean="0">
                <a:solidFill>
                  <a:schemeClr val="tx1"/>
                </a:solidFill>
                <a:effectLst/>
                <a:latin typeface="+mn-lt"/>
                <a:ea typeface="+mn-ea"/>
                <a:cs typeface="+mn-cs"/>
              </a:rPr>
              <a:t>HDL</a:t>
            </a:r>
            <a:r>
              <a:rPr lang="en-US" dirty="0" smtClean="0"/>
              <a:t> </a:t>
            </a:r>
            <a:r>
              <a:rPr lang="en-US" sz="1200" b="0" i="0" kern="1200" dirty="0" smtClean="0">
                <a:solidFill>
                  <a:schemeClr val="tx1"/>
                </a:solidFill>
                <a:effectLst/>
                <a:latin typeface="+mn-lt"/>
                <a:ea typeface="+mn-ea"/>
                <a:cs typeface="+mn-cs"/>
              </a:rPr>
              <a:t>and</a:t>
            </a:r>
            <a:r>
              <a:rPr lang="en-US" dirty="0" smtClean="0"/>
              <a:t> </a:t>
            </a:r>
            <a:r>
              <a:rPr lang="en-US" sz="1200" b="0" i="0" kern="1200" dirty="0" smtClean="0">
                <a:solidFill>
                  <a:schemeClr val="tx1"/>
                </a:solidFill>
                <a:effectLst/>
                <a:latin typeface="+mn-lt"/>
                <a:ea typeface="+mn-ea"/>
                <a:cs typeface="+mn-cs"/>
              </a:rPr>
              <a:t>increase bad cholesterol, or</a:t>
            </a:r>
            <a:r>
              <a:rPr lang="en-US" dirty="0" smtClean="0"/>
              <a:t> </a:t>
            </a:r>
            <a:r>
              <a:rPr lang="en-US" sz="1200" b="0" i="0" kern="1200" dirty="0" smtClean="0">
                <a:solidFill>
                  <a:schemeClr val="tx1"/>
                </a:solidFill>
                <a:effectLst/>
                <a:latin typeface="+mn-lt"/>
                <a:ea typeface="+mn-ea"/>
                <a:cs typeface="+mn-cs"/>
              </a:rPr>
              <a:t>LDL.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keep in mind that the quantity of healthy trans fats in the meat and dairy of ruminant animals is greatly reduced by mass-production methods of farming and their grain and soy heavy diets. Meat and dairy from grass-fed, free-range animals always have much higher quantities of these beneficial fats.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0208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unsaturated trans fats of margarine were healthier than the </a:t>
            </a:r>
            <a:r>
              <a:rPr lang="en-US" sz="1200" b="0" i="0" u="none" strike="noStrike" kern="1200" dirty="0" smtClean="0">
                <a:solidFill>
                  <a:schemeClr val="tx1"/>
                </a:solidFill>
                <a:effectLst/>
                <a:latin typeface="+mn-lt"/>
                <a:ea typeface="+mn-ea"/>
                <a:cs typeface="+mn-cs"/>
                <a:hlinkClick r:id="rId3" tooltip="Saturated fat"/>
              </a:rPr>
              <a:t>saturated fats</a:t>
            </a:r>
            <a:r>
              <a:rPr lang="en-US" sz="1200" b="0" i="0" kern="1200" dirty="0" smtClean="0">
                <a:solidFill>
                  <a:schemeClr val="tx1"/>
                </a:solidFill>
                <a:effectLst/>
                <a:latin typeface="+mn-lt"/>
                <a:ea typeface="+mn-ea"/>
                <a:cs typeface="+mn-cs"/>
              </a:rPr>
              <a:t> of butter</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4236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37942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dirty="0" smtClean="0"/>
              <a:t>Do </a:t>
            </a:r>
            <a:r>
              <a:rPr lang="en-US" sz="1200" i="1" dirty="0" smtClean="0"/>
              <a:t>trans</a:t>
            </a:r>
            <a:r>
              <a:rPr lang="en-US" sz="1200" dirty="0" smtClean="0"/>
              <a:t> fatty acids from industrially produced sources and from natural sources have the same effect on cardiovascular disease risk factors in healthy subjects</a:t>
            </a:r>
          </a:p>
          <a:p>
            <a:pPr marL="171450" indent="-171450">
              <a:buFont typeface="Arial" charset="0"/>
              <a:buChar char="•"/>
            </a:pPr>
            <a:r>
              <a:rPr lang="en-US" sz="1200" b="0" i="0" kern="1200" dirty="0" smtClean="0">
                <a:solidFill>
                  <a:schemeClr val="tx1"/>
                </a:solidFill>
                <a:effectLst/>
                <a:latin typeface="+mn-lt"/>
                <a:ea typeface="+mn-ea"/>
                <a:cs typeface="+mn-cs"/>
              </a:rPr>
              <a:t>TFAs from industrially produced and from natural sources have different effects on CVD risk factors in women. The HDL cholesterol–lowering property of TFAs seems to be specific to industrial sources.</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r>
              <a:rPr lang="en-US" sz="1200" dirty="0" smtClean="0"/>
              <a:t>non-fatal myocardial infarction or death from CHD</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t>Additional control for established CHD risk factors, multivitamin use, and intakes of saturated fat, monounsaturated fat, and linoleic acid, dietary cholesterol, vitamins E or C, carotene, or </a:t>
            </a:r>
            <a:r>
              <a:rPr lang="en-US" sz="1200" dirty="0" err="1" smtClean="0"/>
              <a:t>fibre</a:t>
            </a:r>
            <a:r>
              <a:rPr lang="en-US" sz="1200" dirty="0" smtClean="0"/>
              <a:t> did not change the relative risk substantially. The association was stronger for the 69 181 women whose margarine consumption over the previous 10 years had been stable</a:t>
            </a:r>
          </a:p>
          <a:p>
            <a:pPr marL="171450" indent="-171450">
              <a:buFont typeface="Arial" charset="0"/>
              <a:buChar cha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88251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71755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60167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3E86BE-7851-7141-8703-20E72A3BCD7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734963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85609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738044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4244181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368537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CAB8EB-E503-954C-9ABD-0C16F556F9EF}" type="datetimeFigureOut">
              <a:rPr lang="en-US" smtClean="0">
                <a:solidFill>
                  <a:prstClr val="black">
                    <a:tint val="75000"/>
                  </a:prstClr>
                </a:solidFill>
              </a:rPr>
              <a:pPr/>
              <a:t>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9233A9-16A0-5644-8309-046FCD4F7BE1}"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C5F69-EC6E-8B4A-AE63-F9EB63F89AE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2755801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EC5F69-EC6E-8B4A-AE63-F9EB63F89AE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509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EC5F69-EC6E-8B4A-AE63-F9EB63F89AE8}" type="datetimeFigureOut">
              <a:rPr lang="en-US" smtClean="0"/>
              <a:t>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13045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EC5F69-EC6E-8B4A-AE63-F9EB63F89AE8}" type="datetimeFigureOut">
              <a:rPr lang="en-US" smtClean="0"/>
              <a:t>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9058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C5F69-EC6E-8B4A-AE63-F9EB63F89AE8}" type="datetimeFigureOut">
              <a:rPr lang="en-US" smtClean="0"/>
              <a:t>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5875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C5F69-EC6E-8B4A-AE63-F9EB63F89AE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134803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C5F69-EC6E-8B4A-AE63-F9EB63F89AE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AD7E0-046C-3D48-BB0D-F6C92FDB70F5}" type="slidenum">
              <a:rPr lang="en-US" smtClean="0"/>
              <a:t>‹#›</a:t>
            </a:fld>
            <a:endParaRPr lang="en-US"/>
          </a:p>
        </p:txBody>
      </p:sp>
    </p:spTree>
    <p:extLst>
      <p:ext uri="{BB962C8B-B14F-4D97-AF65-F5344CB8AC3E}">
        <p14:creationId xmlns:p14="http://schemas.microsoft.com/office/powerpoint/2010/main" val="3897797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C5F69-EC6E-8B4A-AE63-F9EB63F89AE8}" type="datetimeFigureOut">
              <a:rPr lang="en-US" smtClean="0"/>
              <a:t>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AD7E0-046C-3D48-BB0D-F6C92FDB70F5}" type="slidenum">
              <a:rPr lang="en-US" smtClean="0"/>
              <a:t>‹#›</a:t>
            </a:fld>
            <a:endParaRPr lang="en-US"/>
          </a:p>
        </p:txBody>
      </p:sp>
    </p:spTree>
    <p:extLst>
      <p:ext uri="{BB962C8B-B14F-4D97-AF65-F5344CB8AC3E}">
        <p14:creationId xmlns:p14="http://schemas.microsoft.com/office/powerpoint/2010/main" val="1484250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5ACAB8EB-E503-954C-9ABD-0C16F556F9EF}" type="datetimeFigureOut">
              <a:rPr lang="en-US" smtClean="0">
                <a:solidFill>
                  <a:prstClr val="black">
                    <a:tint val="75000"/>
                  </a:prstClr>
                </a:solidFill>
              </a:rPr>
              <a:pPr defTabSz="685800"/>
              <a:t>11/20/17</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8C9233A9-16A0-5644-8309-046FCD4F7BE1}"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9006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en.wikipedia.org/wiki/Vaccenic_aci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9" Type="http://schemas.openxmlformats.org/officeDocument/2006/relationships/hyperlink" Target="http://ajcn.nutrition.org/content/87/3/558.short#fn-4" TargetMode="External"/><Relationship Id="rId20" Type="http://schemas.openxmlformats.org/officeDocument/2006/relationships/hyperlink" Target="NULL" TargetMode="External"/><Relationship Id="rId21" Type="http://schemas.openxmlformats.org/officeDocument/2006/relationships/hyperlink" Target="NULL" TargetMode="External"/><Relationship Id="rId22" Type="http://schemas.openxmlformats.org/officeDocument/2006/relationships/hyperlink" Target="NULL" TargetMode="External"/><Relationship Id="rId23" Type="http://schemas.openxmlformats.org/officeDocument/2006/relationships/hyperlink" Target="https://www.ncbi.nlm.nih.gov/pubmed/8527230" TargetMode="External"/><Relationship Id="rId10" Type="http://schemas.openxmlformats.org/officeDocument/2006/relationships/hyperlink" Target="http://www.truthaboutabs.com/trans-fats.html" TargetMode="External"/><Relationship Id="rId11" Type="http://schemas.openxmlformats.org/officeDocument/2006/relationships/hyperlink" Target="http://ajcn.nutrition.org/search?author1=A+Ascherio&amp;sortspec=date&amp;submit=Submit" TargetMode="External"/><Relationship Id="rId12" Type="http://schemas.openxmlformats.org/officeDocument/2006/relationships/hyperlink" Target="http://ajcn.nutrition.org/search?author1=W+C+Willett&amp;sortspec=date&amp;submit=Submit" TargetMode="External"/><Relationship Id="rId13" Type="http://schemas.openxmlformats.org/officeDocument/2006/relationships/hyperlink" Target="http://ajcn.nutrition.org/content/66/4/1006S.short" TargetMode="External"/><Relationship Id="rId14" Type="http://schemas.openxmlformats.org/officeDocument/2006/relationships/hyperlink" Target="http://www.sciencedirect.com/science/article/pii/014067369390350P#!" TargetMode="External"/><Relationship Id="rId15" Type="http://schemas.openxmlformats.org/officeDocument/2006/relationships/hyperlink" Target="http://www.sciencedirect.com/science/article/pii/014067369390350P" TargetMode="External"/><Relationship Id="rId16" Type="http://schemas.openxmlformats.org/officeDocument/2006/relationships/hyperlink" Target="http://www.sciencedirect.com/science/article/pii/S000282230902094X#!" TargetMode="External"/><Relationship Id="rId17" Type="http://schemas.openxmlformats.org/officeDocument/2006/relationships/hyperlink" Target="http://www.sciencedirect.com/science/article/pii/S000282230902094X" TargetMode="External"/><Relationship Id="rId18" Type="http://schemas.openxmlformats.org/officeDocument/2006/relationships/hyperlink" Target="NULL" TargetMode="External"/><Relationship Id="rId19" Type="http://schemas.openxmlformats.org/officeDocument/2006/relationships/hyperlink" Target="NULL" TargetMode="External"/><Relationship Id="rId1" Type="http://schemas.openxmlformats.org/officeDocument/2006/relationships/slideLayout" Target="../slideLayouts/slideLayout13.xml"/><Relationship Id="rId2" Type="http://schemas.openxmlformats.org/officeDocument/2006/relationships/hyperlink" Target="http://ajcn.nutrition.org/search?author1=Jean-Michel+Chardigny&amp;sortspec=date&amp;submit=Submit" TargetMode="External"/><Relationship Id="rId3" Type="http://schemas.openxmlformats.org/officeDocument/2006/relationships/hyperlink" Target="http://ajcn.nutrition.org/search?author1=Fr%C3%A9d%C3%A9ric+Destaillats&amp;sortspec=date&amp;submit=Submit" TargetMode="External"/><Relationship Id="rId4" Type="http://schemas.openxmlformats.org/officeDocument/2006/relationships/hyperlink" Target="http://ajcn.nutrition.org/search?author1=Corinne+Malpuech-Brug%C3%A8re&amp;sortspec=date&amp;submit=Submit" TargetMode="External"/><Relationship Id="rId5" Type="http://schemas.openxmlformats.org/officeDocument/2006/relationships/hyperlink" Target="http://ajcn.nutrition.org/search?author1=Julie+Moulin&amp;sortspec=date&amp;submit=Submit" TargetMode="External"/><Relationship Id="rId6" Type="http://schemas.openxmlformats.org/officeDocument/2006/relationships/hyperlink" Target="http://ajcn.nutrition.org/content/87/3/558.short#aff-1" TargetMode="External"/><Relationship Id="rId7" Type="http://schemas.openxmlformats.org/officeDocument/2006/relationships/hyperlink" Target="http://ajcn.nutrition.org/content/87/3/558.short#fn-2" TargetMode="External"/><Relationship Id="rId8" Type="http://schemas.openxmlformats.org/officeDocument/2006/relationships/hyperlink" Target="http://ajcn.nutrition.org/content/87/3/558.short#fn-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Unsaturated_fat" TargetMode="External"/><Relationship Id="rId4" Type="http://schemas.openxmlformats.org/officeDocument/2006/relationships/hyperlink" Target="https://en.wikipedia.org/wiki/Margarine" TargetMode="External"/><Relationship Id="rId5" Type="http://schemas.openxmlformats.org/officeDocument/2006/relationships/hyperlink" Target="https://en.wikipedia.org/wiki/Coronary_artery_disease" TargetMode="External"/><Relationship Id="rId6" Type="http://schemas.openxmlformats.org/officeDocument/2006/relationships/hyperlink" Target="https://en.wikipedia.org/wiki/Low-density_lipoprotein" TargetMode="External"/><Relationship Id="rId7" Type="http://schemas.openxmlformats.org/officeDocument/2006/relationships/hyperlink" Target="https://en.wikipedia.org/wiki/High-density_lipoprotein" TargetMode="External"/><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Lipid Synthesis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1630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921" y="948019"/>
            <a:ext cx="2850776" cy="484094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745" y="3358404"/>
            <a:ext cx="5356972" cy="243055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7892" y="948018"/>
            <a:ext cx="5457825" cy="2410385"/>
          </a:xfrm>
          <a:prstGeom prst="rect">
            <a:avLst/>
          </a:prstGeom>
        </p:spPr>
      </p:pic>
    </p:spTree>
    <p:extLst>
      <p:ext uri="{BB962C8B-B14F-4D97-AF65-F5344CB8AC3E}">
        <p14:creationId xmlns:p14="http://schemas.microsoft.com/office/powerpoint/2010/main" val="1263697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TRANS FAT IN FOOD</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831" y="2125267"/>
            <a:ext cx="4300780" cy="377428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470" y="2367393"/>
            <a:ext cx="4507531" cy="3045478"/>
          </a:xfrm>
          <a:prstGeom prst="rect">
            <a:avLst/>
          </a:prstGeom>
        </p:spPr>
      </p:pic>
    </p:spTree>
    <p:extLst>
      <p:ext uri="{BB962C8B-B14F-4D97-AF65-F5344CB8AC3E}">
        <p14:creationId xmlns:p14="http://schemas.microsoft.com/office/powerpoint/2010/main" val="959914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Case Studies </a:t>
            </a:r>
            <a:endParaRPr lang="en-US" b="1" dirty="0"/>
          </a:p>
        </p:txBody>
      </p:sp>
      <p:sp>
        <p:nvSpPr>
          <p:cNvPr id="3" name="Content Placeholder 2"/>
          <p:cNvSpPr>
            <a:spLocks noGrp="1"/>
          </p:cNvSpPr>
          <p:nvPr>
            <p:ph idx="1"/>
          </p:nvPr>
        </p:nvSpPr>
        <p:spPr/>
        <p:txBody>
          <a:bodyPr>
            <a:normAutofit/>
          </a:bodyPr>
          <a:lstStyle/>
          <a:p>
            <a:r>
              <a:rPr lang="en-US" sz="1500" dirty="0"/>
              <a:t>Forty </a:t>
            </a:r>
            <a:r>
              <a:rPr lang="en-US" sz="1500" dirty="0"/>
              <a:t>subjects (19 men and 21 women) completed the study. Compared with TFAs from industrially produced sources, TFAs from natural sources significantly increased HDL cholesterol in women but not in men. increases in LDL-cholesterol concentrations were observed in women, but not in men, after the consumption of TFAs from natural </a:t>
            </a:r>
            <a:r>
              <a:rPr lang="en-US" sz="1500" dirty="0"/>
              <a:t>sources.</a:t>
            </a:r>
          </a:p>
          <a:p>
            <a:r>
              <a:rPr lang="en-US" sz="1500" dirty="0"/>
              <a:t>Two Canadian studies have shown that the natural </a:t>
            </a:r>
            <a:r>
              <a:rPr lang="en-US" sz="1500" i="1" dirty="0"/>
              <a:t>trans</a:t>
            </a:r>
            <a:r>
              <a:rPr lang="en-US" sz="1500" dirty="0"/>
              <a:t> fat </a:t>
            </a:r>
            <a:r>
              <a:rPr lang="en-US" sz="1500" dirty="0">
                <a:hlinkClick r:id="rId3" tooltip="Vaccenic acid"/>
              </a:rPr>
              <a:t>vaccenic acid</a:t>
            </a:r>
            <a:r>
              <a:rPr lang="en-US" sz="1500" dirty="0"/>
              <a:t>, found in beef and dairy products, could actually be beneficial compared to hydrogenated vegetable shortening, or a mixture of pork lard and soy fat, by lowering total and LDL and triglyceride levels</a:t>
            </a:r>
            <a:r>
              <a:rPr lang="en-US" sz="1500" dirty="0"/>
              <a:t>.</a:t>
            </a:r>
            <a:r>
              <a:rPr lang="en-US" sz="1500" dirty="0"/>
              <a:t> A study by the US Department of Agriculture showed that </a:t>
            </a:r>
            <a:r>
              <a:rPr lang="en-US" sz="1500" dirty="0" err="1"/>
              <a:t>vaccenic</a:t>
            </a:r>
            <a:r>
              <a:rPr lang="en-US" sz="1500" dirty="0"/>
              <a:t> acid raises both HDL and LDL cholesterol, whereas industrial </a:t>
            </a:r>
            <a:r>
              <a:rPr lang="en-US" sz="1500" i="1" dirty="0"/>
              <a:t>trans</a:t>
            </a:r>
            <a:r>
              <a:rPr lang="en-US" sz="1500" dirty="0"/>
              <a:t> fats only raise LDL without any beneficial effect on HDL</a:t>
            </a:r>
            <a:r>
              <a:rPr lang="en-US" sz="1500" dirty="0"/>
              <a:t>.</a:t>
            </a:r>
          </a:p>
          <a:p>
            <a:r>
              <a:rPr lang="en-US" sz="1500" dirty="0"/>
              <a:t>By calculating the intake </a:t>
            </a:r>
            <a:r>
              <a:rPr lang="en-US" sz="1500" dirty="0"/>
              <a:t>of </a:t>
            </a:r>
            <a:r>
              <a:rPr lang="en-US" sz="1500" i="1" dirty="0"/>
              <a:t>trans</a:t>
            </a:r>
            <a:r>
              <a:rPr lang="en-US" sz="1500" dirty="0"/>
              <a:t> fatty acids from dietary questionnaires completed by </a:t>
            </a:r>
            <a:r>
              <a:rPr lang="en-US" sz="1500" dirty="0"/>
              <a:t>85,095 </a:t>
            </a:r>
            <a:r>
              <a:rPr lang="en-US" sz="1500" dirty="0"/>
              <a:t>women without diagnosed CHD, stroke, diabetes, or </a:t>
            </a:r>
            <a:r>
              <a:rPr lang="en-US" sz="1500" dirty="0" err="1"/>
              <a:t>hypercholesterolaemia</a:t>
            </a:r>
            <a:r>
              <a:rPr lang="en-US" sz="1500" dirty="0"/>
              <a:t> in 1980. During 8 years of follow-up, there were 431 cases of new CHD </a:t>
            </a:r>
            <a:r>
              <a:rPr lang="en-US" sz="1500" dirty="0"/>
              <a:t>After </a:t>
            </a:r>
            <a:r>
              <a:rPr lang="en-US" sz="1500" dirty="0"/>
              <a:t>adjustment for age and total energy intake, intake of </a:t>
            </a:r>
            <a:r>
              <a:rPr lang="en-US" sz="1500" i="1" dirty="0"/>
              <a:t>trans</a:t>
            </a:r>
            <a:r>
              <a:rPr lang="en-US" sz="1500" dirty="0"/>
              <a:t> isomers was directly related to risk </a:t>
            </a:r>
            <a:r>
              <a:rPr lang="en-US" sz="1500" dirty="0"/>
              <a:t>of CHD.</a:t>
            </a:r>
            <a:endParaRPr lang="en-US" sz="1500" dirty="0"/>
          </a:p>
          <a:p>
            <a:endParaRPr lang="en-US" dirty="0"/>
          </a:p>
        </p:txBody>
      </p:sp>
    </p:spTree>
    <p:extLst>
      <p:ext uri="{BB962C8B-B14F-4D97-AF65-F5344CB8AC3E}">
        <p14:creationId xmlns:p14="http://schemas.microsoft.com/office/powerpoint/2010/main" val="1909366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5">
                    <a:lumMod val="50000"/>
                  </a:schemeClr>
                </a:solidFill>
              </a:rPr>
              <a:t>Other Health Risk</a:t>
            </a:r>
            <a:r>
              <a:rPr lang="en-US" dirty="0" smtClean="0">
                <a:solidFill>
                  <a:schemeClr val="accent5">
                    <a:lumMod val="50000"/>
                  </a:schemeClr>
                </a:solidFill>
              </a:rPr>
              <a:t>s</a:t>
            </a:r>
            <a:endParaRPr lang="en-US" dirty="0">
              <a:solidFill>
                <a:schemeClr val="accent5">
                  <a:lumMod val="50000"/>
                </a:schemeClr>
              </a:solidFill>
            </a:endParaRPr>
          </a:p>
        </p:txBody>
      </p:sp>
      <p:sp>
        <p:nvSpPr>
          <p:cNvPr id="3" name="Content Placeholder 2"/>
          <p:cNvSpPr>
            <a:spLocks noGrp="1"/>
          </p:cNvSpPr>
          <p:nvPr>
            <p:ph idx="1"/>
          </p:nvPr>
        </p:nvSpPr>
        <p:spPr/>
        <p:txBody>
          <a:bodyPr/>
          <a:lstStyle/>
          <a:p>
            <a:r>
              <a:rPr lang="en-US" dirty="0" smtClean="0"/>
              <a:t>Alzheimer Disease</a:t>
            </a:r>
          </a:p>
          <a:p>
            <a:r>
              <a:rPr lang="en-US" dirty="0" smtClean="0"/>
              <a:t>Cancer</a:t>
            </a:r>
          </a:p>
          <a:p>
            <a:r>
              <a:rPr lang="en-US" dirty="0" smtClean="0"/>
              <a:t>Diabetes</a:t>
            </a:r>
          </a:p>
          <a:p>
            <a:r>
              <a:rPr lang="en-US" dirty="0" smtClean="0"/>
              <a:t>Obesity</a:t>
            </a:r>
          </a:p>
          <a:p>
            <a:r>
              <a:rPr lang="en-US" dirty="0" smtClean="0"/>
              <a:t>Infertility in Women</a:t>
            </a:r>
          </a:p>
          <a:p>
            <a:r>
              <a:rPr lang="en-US" dirty="0" smtClean="0"/>
              <a:t>Major Depressive Disorder</a:t>
            </a:r>
            <a:endParaRPr lang="en-US" dirty="0"/>
          </a:p>
        </p:txBody>
      </p:sp>
    </p:spTree>
    <p:extLst>
      <p:ext uri="{BB962C8B-B14F-4D97-AF65-F5344CB8AC3E}">
        <p14:creationId xmlns:p14="http://schemas.microsoft.com/office/powerpoint/2010/main" val="183799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Recommendations</a:t>
            </a:r>
            <a:endParaRPr lang="en-US" b="1" dirty="0"/>
          </a:p>
        </p:txBody>
      </p:sp>
      <p:sp>
        <p:nvSpPr>
          <p:cNvPr id="3" name="Content Placeholder 2"/>
          <p:cNvSpPr>
            <a:spLocks noGrp="1"/>
          </p:cNvSpPr>
          <p:nvPr>
            <p:ph idx="1"/>
          </p:nvPr>
        </p:nvSpPr>
        <p:spPr/>
        <p:txBody>
          <a:bodyPr>
            <a:normAutofit/>
          </a:bodyPr>
          <a:lstStyle/>
          <a:p>
            <a:r>
              <a:rPr lang="en-US" sz="1800" dirty="0"/>
              <a:t>A 2% absolute increase in energy intake from </a:t>
            </a:r>
            <a:r>
              <a:rPr lang="en-US" sz="1800" i="1" dirty="0"/>
              <a:t>trans</a:t>
            </a:r>
            <a:r>
              <a:rPr lang="en-US" sz="1800" dirty="0"/>
              <a:t> fat has been associated with a 23% increase in cardiovascular risk.</a:t>
            </a:r>
          </a:p>
          <a:p>
            <a:r>
              <a:rPr lang="en-US" sz="1800" dirty="0"/>
              <a:t>Denmark has shown it is possible to all but eliminate commercial sources of </a:t>
            </a:r>
            <a:r>
              <a:rPr lang="en-US" sz="1800" i="1" dirty="0"/>
              <a:t>trans</a:t>
            </a:r>
            <a:r>
              <a:rPr lang="en-US" sz="1800" dirty="0"/>
              <a:t> fats from the diet, total elimination is not possible in a balanced diet due to their natural presence in dairy and meat products. </a:t>
            </a:r>
            <a:endParaRPr lang="en-US" sz="1800" dirty="0"/>
          </a:p>
          <a:p>
            <a:r>
              <a:rPr lang="en-US" sz="1800" dirty="0"/>
              <a:t>The </a:t>
            </a:r>
            <a:r>
              <a:rPr lang="en-US" sz="1800" dirty="0"/>
              <a:t>American Heart Association recommends limiting </a:t>
            </a:r>
            <a:r>
              <a:rPr lang="en-US" sz="1800" i="1" dirty="0"/>
              <a:t>trans</a:t>
            </a:r>
            <a:r>
              <a:rPr lang="en-US" sz="1800" dirty="0"/>
              <a:t> fats to &lt;1% energy, and the American Dietetic Association, the Institute of Medicine, US Dietary Guidelines, and the National Cholesterol Education Project all recommend limiting dietary </a:t>
            </a:r>
            <a:r>
              <a:rPr lang="en-US" sz="1800" i="1" dirty="0"/>
              <a:t>trans</a:t>
            </a:r>
            <a:r>
              <a:rPr lang="en-US" sz="1800" dirty="0"/>
              <a:t>-fat intake from industrial sources as much as possible</a:t>
            </a:r>
            <a:r>
              <a:rPr lang="en-US" sz="1800" dirty="0"/>
              <a:t>.</a:t>
            </a:r>
          </a:p>
          <a:p>
            <a:r>
              <a:rPr lang="en-US" sz="1800" dirty="0"/>
              <a:t>FDA came to the conclusion in 2013 that </a:t>
            </a:r>
            <a:r>
              <a:rPr lang="en-US" sz="1800" dirty="0"/>
              <a:t>trans fat</a:t>
            </a:r>
            <a:r>
              <a:rPr lang="en-US" sz="1800" dirty="0"/>
              <a:t> were no longer “generally recognized as safe” and as a result, gave the </a:t>
            </a:r>
            <a:r>
              <a:rPr lang="en-US" sz="1800" dirty="0"/>
              <a:t>food industry</a:t>
            </a:r>
            <a:r>
              <a:rPr lang="en-US" sz="1800" dirty="0"/>
              <a:t> three years to phase them out.</a:t>
            </a:r>
          </a:p>
          <a:p>
            <a:endParaRPr lang="en-US" dirty="0"/>
          </a:p>
          <a:p>
            <a:endParaRPr lang="en-US" dirty="0"/>
          </a:p>
        </p:txBody>
      </p:sp>
    </p:spTree>
    <p:extLst>
      <p:ext uri="{BB962C8B-B14F-4D97-AF65-F5344CB8AC3E}">
        <p14:creationId xmlns:p14="http://schemas.microsoft.com/office/powerpoint/2010/main" val="477013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a:bodyPr>
          <a:lstStyle/>
          <a:p>
            <a:pPr marL="257175" indent="-257175" fontAlgn="base">
              <a:buFont typeface="+mj-lt"/>
              <a:buAutoNum type="arabicPeriod"/>
            </a:pPr>
            <a:r>
              <a:rPr lang="en-US" sz="1200" dirty="0">
                <a:hlinkClick r:id="rId2"/>
              </a:rPr>
              <a:t>Jean-Michel Chardigny</a:t>
            </a:r>
            <a:r>
              <a:rPr lang="en-US" sz="1200" dirty="0"/>
              <a:t>, </a:t>
            </a:r>
            <a:r>
              <a:rPr lang="en-US" sz="1200" dirty="0">
                <a:hlinkClick r:id="rId3"/>
              </a:rPr>
              <a:t>Frédéric </a:t>
            </a:r>
            <a:r>
              <a:rPr lang="en-US" sz="1200" dirty="0">
                <a:hlinkClick r:id="rId3"/>
              </a:rPr>
              <a:t>Destaillats</a:t>
            </a:r>
            <a:r>
              <a:rPr lang="en-US" sz="1200" dirty="0"/>
              <a:t>, </a:t>
            </a:r>
            <a:r>
              <a:rPr lang="en-US" sz="1200" dirty="0">
                <a:hlinkClick r:id="rId4"/>
              </a:rPr>
              <a:t>Corinne </a:t>
            </a:r>
            <a:r>
              <a:rPr lang="en-US" sz="1200" dirty="0" err="1">
                <a:hlinkClick r:id="rId4"/>
              </a:rPr>
              <a:t>Malpuech-Brugère</a:t>
            </a:r>
            <a:r>
              <a:rPr lang="en-US" sz="1200" dirty="0" err="1"/>
              <a:t>,</a:t>
            </a:r>
            <a:r>
              <a:rPr lang="en-US" sz="1200" dirty="0" err="1">
                <a:hlinkClick r:id="rId5"/>
              </a:rPr>
              <a:t>Julie</a:t>
            </a:r>
            <a:r>
              <a:rPr lang="en-US" sz="1200" dirty="0">
                <a:hlinkClick r:id="rId5"/>
              </a:rPr>
              <a:t> </a:t>
            </a:r>
            <a:r>
              <a:rPr lang="en-US" sz="1200" dirty="0" err="1">
                <a:hlinkClick r:id="rId5"/>
              </a:rPr>
              <a:t>Moul</a:t>
            </a:r>
            <a:r>
              <a:rPr lang="en-US" sz="1200" dirty="0" err="1"/>
              <a:t>n</a:t>
            </a:r>
            <a:r>
              <a:rPr lang="en-US" sz="1200" dirty="0"/>
              <a:t>; </a:t>
            </a:r>
            <a:r>
              <a:rPr lang="en-US" sz="1200" dirty="0"/>
              <a:t>Do </a:t>
            </a:r>
            <a:r>
              <a:rPr lang="en-US" sz="1200" i="1" dirty="0"/>
              <a:t>trans</a:t>
            </a:r>
            <a:r>
              <a:rPr lang="en-US" sz="1200" dirty="0"/>
              <a:t> fatty acids from industrially produced sources and from natural sources have the same effect on cardiovascular disease risk factors in healthy subjects? Results of the </a:t>
            </a:r>
            <a:r>
              <a:rPr lang="en-US" sz="1200" i="1" dirty="0"/>
              <a:t>trans</a:t>
            </a:r>
            <a:r>
              <a:rPr lang="en-US" sz="1200" dirty="0"/>
              <a:t> Fatty Acids Collaboration (TRANSFACT) </a:t>
            </a:r>
            <a:r>
              <a:rPr lang="en-US" sz="1200" dirty="0"/>
              <a:t>study</a:t>
            </a:r>
            <a:r>
              <a:rPr lang="en-US" sz="1200" dirty="0">
                <a:hlinkClick r:id="rId6"/>
              </a:rPr>
              <a:t>1</a:t>
            </a:r>
            <a:r>
              <a:rPr lang="en-US" sz="1200" baseline="30000" dirty="0"/>
              <a:t>,</a:t>
            </a:r>
            <a:r>
              <a:rPr lang="en-US" sz="1200" dirty="0">
                <a:hlinkClick r:id="rId7"/>
              </a:rPr>
              <a:t>2</a:t>
            </a:r>
            <a:r>
              <a:rPr lang="en-US" sz="1200" baseline="30000" dirty="0"/>
              <a:t>,</a:t>
            </a:r>
            <a:r>
              <a:rPr lang="en-US" sz="1200" dirty="0">
                <a:hlinkClick r:id="rId8"/>
              </a:rPr>
              <a:t>3</a:t>
            </a:r>
            <a:r>
              <a:rPr lang="en-US" sz="1200" baseline="30000" dirty="0"/>
              <a:t>,</a:t>
            </a:r>
            <a:r>
              <a:rPr lang="en-US" sz="1200" dirty="0">
                <a:hlinkClick r:id="rId9"/>
              </a:rPr>
              <a:t>4</a:t>
            </a:r>
            <a:endParaRPr lang="en-US" sz="1200" dirty="0"/>
          </a:p>
          <a:p>
            <a:pPr marL="257175" indent="-257175" fontAlgn="base">
              <a:buFont typeface="+mj-lt"/>
              <a:buAutoNum type="arabicPeriod"/>
            </a:pPr>
            <a:r>
              <a:rPr lang="en-US" sz="1200" i="1" dirty="0"/>
              <a:t>Mike Geary; </a:t>
            </a:r>
            <a:r>
              <a:rPr lang="en-US" sz="1200" dirty="0"/>
              <a:t>Good Trans Fats vs. Bad Trans Fats; </a:t>
            </a:r>
            <a:r>
              <a:rPr lang="en-US" sz="1200" dirty="0">
                <a:hlinkClick r:id="rId10"/>
              </a:rPr>
              <a:t>http://</a:t>
            </a:r>
            <a:r>
              <a:rPr lang="en-US" sz="1200" dirty="0">
                <a:hlinkClick r:id="rId10"/>
              </a:rPr>
              <a:t>www.truthaboutabs.com/trans-fats.html</a:t>
            </a:r>
            <a:endParaRPr lang="en-US" sz="1200" dirty="0"/>
          </a:p>
          <a:p>
            <a:pPr marL="257175" indent="-257175" fontAlgn="base">
              <a:buFont typeface="+mj-lt"/>
              <a:buAutoNum type="arabicPeriod"/>
            </a:pPr>
            <a:r>
              <a:rPr lang="en-US" sz="1200" dirty="0">
                <a:hlinkClick r:id="rId11"/>
              </a:rPr>
              <a:t>A </a:t>
            </a:r>
            <a:r>
              <a:rPr lang="en-US" sz="1200" dirty="0">
                <a:hlinkClick r:id="rId11"/>
              </a:rPr>
              <a:t>Ascherio</a:t>
            </a:r>
            <a:r>
              <a:rPr lang="en-US" sz="1200" dirty="0"/>
              <a:t> and </a:t>
            </a:r>
            <a:r>
              <a:rPr lang="en-US" sz="1200" dirty="0">
                <a:hlinkClick r:id="rId12"/>
              </a:rPr>
              <a:t>W C </a:t>
            </a:r>
            <a:r>
              <a:rPr lang="en-US" sz="1200" dirty="0">
                <a:hlinkClick r:id="rId12"/>
              </a:rPr>
              <a:t>Willet</a:t>
            </a:r>
            <a:r>
              <a:rPr lang="en-US" sz="1200" dirty="0"/>
              <a:t>; Health </a:t>
            </a:r>
            <a:r>
              <a:rPr lang="en-US" sz="1200" dirty="0"/>
              <a:t>effects of trans fatty </a:t>
            </a:r>
            <a:r>
              <a:rPr lang="en-US" sz="1200" dirty="0"/>
              <a:t>acids; </a:t>
            </a:r>
            <a:r>
              <a:rPr lang="en-US" sz="1200" dirty="0">
                <a:hlinkClick r:id="rId13"/>
              </a:rPr>
              <a:t>http</a:t>
            </a:r>
            <a:r>
              <a:rPr lang="en-US" sz="1200" dirty="0">
                <a:hlinkClick r:id="rId13"/>
              </a:rPr>
              <a:t>://</a:t>
            </a:r>
            <a:r>
              <a:rPr lang="en-US" sz="1200" dirty="0">
                <a:hlinkClick r:id="rId13"/>
              </a:rPr>
              <a:t>ajcn.nutrition.org/content/66/4/1006S.short</a:t>
            </a:r>
            <a:endParaRPr lang="en-US" sz="1200" dirty="0"/>
          </a:p>
          <a:p>
            <a:pPr marL="257175" indent="-257175" fontAlgn="base">
              <a:buFont typeface="+mj-lt"/>
              <a:buAutoNum type="arabicPeriod"/>
            </a:pPr>
            <a:r>
              <a:rPr lang="en-US" sz="1200" dirty="0" err="1"/>
              <a:t>l</a:t>
            </a:r>
            <a:r>
              <a:rPr lang="en-US" sz="1200" dirty="0" err="1">
                <a:hlinkClick r:id="rId14"/>
              </a:rPr>
              <a:t>W.C.WillettMD</a:t>
            </a:r>
            <a:r>
              <a:rPr lang="en-US" sz="1200" dirty="0">
                <a:hlinkClick r:id="rId14"/>
              </a:rPr>
              <a:t>(Prof)</a:t>
            </a:r>
            <a:r>
              <a:rPr lang="en-US" sz="1200" baseline="30000" dirty="0">
                <a:hlinkClick r:id="rId14"/>
              </a:rPr>
              <a:t>a</a:t>
            </a:r>
            <a:r>
              <a:rPr lang="en-US" sz="1200" dirty="0">
                <a:hlinkClick r:id="rId14"/>
              </a:rPr>
              <a:t>M.J.StampferMD</a:t>
            </a:r>
            <a:r>
              <a:rPr lang="en-US" sz="1200" baseline="30000" dirty="0">
                <a:hlinkClick r:id="rId14"/>
              </a:rPr>
              <a:t>a</a:t>
            </a:r>
            <a:r>
              <a:rPr lang="en-US" sz="1200" dirty="0">
                <a:hlinkClick r:id="rId14"/>
              </a:rPr>
              <a:t>J.E.MansonMD</a:t>
            </a:r>
            <a:r>
              <a:rPr lang="en-US" sz="1200" baseline="30000" dirty="0">
                <a:hlinkClick r:id="rId14"/>
              </a:rPr>
              <a:t>a</a:t>
            </a:r>
            <a:r>
              <a:rPr lang="en-US" sz="1200" dirty="0">
                <a:hlinkClick r:id="rId14"/>
              </a:rPr>
              <a:t>G.A.ColditzMB</a:t>
            </a:r>
            <a:r>
              <a:rPr lang="en-US" sz="1200" baseline="30000" dirty="0">
                <a:hlinkClick r:id="rId14"/>
              </a:rPr>
              <a:t>a</a:t>
            </a:r>
            <a:r>
              <a:rPr lang="en-US" sz="1200" dirty="0">
                <a:hlinkClick r:id="rId14"/>
              </a:rPr>
              <a:t>F.E.SpeizerMD(Prof)</a:t>
            </a:r>
            <a:r>
              <a:rPr lang="en-US" sz="1200" baseline="30000" dirty="0">
                <a:hlinkClick r:id="rId14"/>
              </a:rPr>
              <a:t>a</a:t>
            </a:r>
            <a:r>
              <a:rPr lang="en-US" sz="1200" dirty="0">
                <a:hlinkClick r:id="rId14"/>
              </a:rPr>
              <a:t>B.A.RosnerPhD(Prof)</a:t>
            </a:r>
            <a:r>
              <a:rPr lang="en-US" sz="1200" baseline="30000" dirty="0">
                <a:hlinkClick r:id="rId14"/>
              </a:rPr>
              <a:t>a</a:t>
            </a:r>
            <a:r>
              <a:rPr lang="en-US" sz="1200" baseline="30000" dirty="0"/>
              <a:t>; </a:t>
            </a:r>
            <a:r>
              <a:rPr lang="en-US" sz="1200" dirty="0"/>
              <a:t>Intake of trans fatty acids and risk of coronary heart disease among women; </a:t>
            </a:r>
            <a:r>
              <a:rPr lang="en-US" sz="1200" dirty="0">
                <a:hlinkClick r:id="rId15"/>
              </a:rPr>
              <a:t>http://</a:t>
            </a:r>
            <a:r>
              <a:rPr lang="en-US" sz="1200" dirty="0">
                <a:hlinkClick r:id="rId15"/>
              </a:rPr>
              <a:t>www.sciencedirect.com/science/article/pii/014067369390350P</a:t>
            </a:r>
            <a:endParaRPr lang="en-US" sz="1200" dirty="0"/>
          </a:p>
          <a:p>
            <a:pPr marL="257175" indent="-257175" fontAlgn="base">
              <a:buFont typeface="+mj-lt"/>
              <a:buAutoNum type="arabicPeriod"/>
            </a:pPr>
            <a:r>
              <a:rPr lang="en-US" sz="1200" dirty="0">
                <a:hlinkClick r:id="rId16"/>
              </a:rPr>
              <a:t>ValentinaRemigPhD</a:t>
            </a:r>
            <a:r>
              <a:rPr lang="en-US" sz="1200" dirty="0">
                <a:hlinkClick r:id="rId16"/>
              </a:rPr>
              <a:t>, RD, FADABarryFranklinPhDSimeonMargolisMD, PhDGeorgiaKostasMPH, RD, LDTheresaNeceMS, RD, LDJames </a:t>
            </a:r>
            <a:r>
              <a:rPr lang="en-US" sz="1200" dirty="0">
                <a:hlinkClick r:id="rId16"/>
              </a:rPr>
              <a:t>C.StreetPhD</a:t>
            </a:r>
            <a:r>
              <a:rPr lang="en-US" sz="1200" dirty="0"/>
              <a:t>; </a:t>
            </a:r>
            <a:r>
              <a:rPr lang="en-US" sz="1200" i="1" dirty="0"/>
              <a:t>Trans</a:t>
            </a:r>
            <a:r>
              <a:rPr lang="en-US" sz="1200" dirty="0"/>
              <a:t> Fats in America: A Review of Their Use, Consumption, Health Implications, and </a:t>
            </a:r>
            <a:r>
              <a:rPr lang="en-US" sz="1200" dirty="0"/>
              <a:t>Regulation; </a:t>
            </a:r>
            <a:r>
              <a:rPr lang="en-US" sz="1200" dirty="0">
                <a:hlinkClick r:id="rId17"/>
              </a:rPr>
              <a:t>http</a:t>
            </a:r>
            <a:r>
              <a:rPr lang="en-US" sz="1200" dirty="0">
                <a:hlinkClick r:id="rId17"/>
              </a:rPr>
              <a:t>://</a:t>
            </a:r>
            <a:r>
              <a:rPr lang="en-US" sz="1200" dirty="0">
                <a:hlinkClick r:id="rId17"/>
              </a:rPr>
              <a:t>www.sciencedirect.com/science/article/pii/S000282230902094X</a:t>
            </a:r>
            <a:endParaRPr lang="en-US" sz="1200" dirty="0"/>
          </a:p>
          <a:p>
            <a:pPr marL="257175" indent="-257175" fontAlgn="base">
              <a:buFont typeface="+mj-lt"/>
              <a:buAutoNum type="arabicPeriod"/>
            </a:pPr>
            <a:r>
              <a:rPr lang="en-US" sz="1200" u="sng" dirty="0">
                <a:hlinkClick r:id="rId18" invalidUrl="https://www.ncbi.nlm.nih.gov/pubmed/?term=Katan MB[Author]&amp;cauthor=true&amp;cauthor_uid=8527230"/>
              </a:rPr>
              <a:t>Katan </a:t>
            </a:r>
            <a:r>
              <a:rPr lang="en-US" sz="1200" u="sng" dirty="0">
                <a:hlinkClick r:id="rId19" invalidUrl="https://www.ncbi.nlm.nih.gov/pubmed/?term=Katan MB[Author]&amp;cauthor=true&amp;cauthor_uid=8527230"/>
              </a:rPr>
              <a:t>MB</a:t>
            </a:r>
            <a:r>
              <a:rPr lang="en-US" sz="1200" baseline="30000" dirty="0"/>
              <a:t>1</a:t>
            </a:r>
            <a:r>
              <a:rPr lang="en-US" sz="1200" dirty="0"/>
              <a:t>, </a:t>
            </a:r>
            <a:r>
              <a:rPr lang="en-US" sz="1200" u="sng" dirty="0">
                <a:hlinkClick r:id="rId20" invalidUrl="https://www.ncbi.nlm.nih.gov/pubmed/?term=Zock PL[Author]&amp;cauthor=true&amp;cauthor_uid=8527230"/>
              </a:rPr>
              <a:t>Zock PL</a:t>
            </a:r>
            <a:r>
              <a:rPr lang="en-US" sz="1200" dirty="0"/>
              <a:t>, </a:t>
            </a:r>
            <a:r>
              <a:rPr lang="en-US" sz="1200" u="sng" dirty="0">
                <a:hlinkClick r:id="rId21" invalidUrl="https://www.ncbi.nlm.nih.gov/pubmed/?term=Mensink RP[Author]&amp;cauthor=true&amp;cauthor_uid=8527230"/>
              </a:rPr>
              <a:t>Mensink </a:t>
            </a:r>
            <a:r>
              <a:rPr lang="en-US" sz="1200" u="sng" dirty="0">
                <a:hlinkClick r:id="rId22" invalidUrl="https://www.ncbi.nlm.nih.gov/pubmed/?term=Mensink RP[Author]&amp;cauthor=true&amp;cauthor_uid=8527230"/>
              </a:rPr>
              <a:t>RP</a:t>
            </a:r>
            <a:r>
              <a:rPr lang="en-US" sz="1200" dirty="0"/>
              <a:t>; </a:t>
            </a:r>
            <a:r>
              <a:rPr lang="en-US" sz="1200" b="1" dirty="0"/>
              <a:t>Trans fatty acids and their effects on lipoproteins in </a:t>
            </a:r>
            <a:r>
              <a:rPr lang="en-US" sz="1200" b="1" dirty="0"/>
              <a:t>humans; </a:t>
            </a:r>
            <a:r>
              <a:rPr lang="en-US" sz="1200" b="1" dirty="0">
                <a:hlinkClick r:id="rId23"/>
              </a:rPr>
              <a:t>https</a:t>
            </a:r>
            <a:r>
              <a:rPr lang="en-US" sz="1200" b="1" dirty="0">
                <a:hlinkClick r:id="rId23"/>
              </a:rPr>
              <a:t>://</a:t>
            </a:r>
            <a:r>
              <a:rPr lang="en-US" sz="1200" b="1" dirty="0">
                <a:hlinkClick r:id="rId23"/>
              </a:rPr>
              <a:t>www.ncbi.nlm.nih.gov/pubmed/8527230</a:t>
            </a:r>
            <a:endParaRPr lang="en-US" sz="1200" dirty="0"/>
          </a:p>
          <a:p>
            <a:endParaRPr lang="en-US" sz="1050" dirty="0"/>
          </a:p>
          <a:p>
            <a:pPr marL="257175" indent="-257175" fontAlgn="base">
              <a:buFont typeface="+mj-lt"/>
              <a:buAutoNum type="arabicPeriod"/>
            </a:pPr>
            <a:endParaRPr lang="en-US" sz="1050" dirty="0"/>
          </a:p>
          <a:p>
            <a:pPr marL="257175" indent="-257175" fontAlgn="base">
              <a:buFont typeface="+mj-lt"/>
              <a:buAutoNum type="arabicPeriod"/>
            </a:pPr>
            <a:endParaRPr lang="en-US" sz="1050" dirty="0"/>
          </a:p>
          <a:p>
            <a:pPr marL="257175" indent="-257175" fontAlgn="base">
              <a:buFont typeface="+mj-lt"/>
              <a:buAutoNum type="arabicPeriod"/>
            </a:pPr>
            <a:endParaRPr lang="en-US" sz="1050" dirty="0"/>
          </a:p>
          <a:p>
            <a:pPr marL="257175" indent="-257175" fontAlgn="base">
              <a:buFont typeface="+mj-lt"/>
              <a:buAutoNum type="arabicPeriod"/>
            </a:pPr>
            <a:endParaRPr lang="en-US" sz="1050" dirty="0"/>
          </a:p>
          <a:p>
            <a:pPr marL="257175" indent="-257175" fontAlgn="base">
              <a:buFont typeface="+mj-lt"/>
              <a:buAutoNum type="arabicPeriod"/>
            </a:pPr>
            <a:endParaRPr lang="en-US" sz="1050" dirty="0"/>
          </a:p>
          <a:p>
            <a:pPr marL="257175" indent="-257175" fontAlgn="base">
              <a:buFont typeface="+mj-lt"/>
              <a:buAutoNum type="arabicPeriod"/>
            </a:pPr>
            <a:endParaRPr lang="en-US" sz="1050" dirty="0"/>
          </a:p>
          <a:p>
            <a:pPr marL="257175" indent="-257175" fontAlgn="base">
              <a:buFont typeface="+mj-lt"/>
              <a:buAutoNum type="arabicPeriod"/>
            </a:pPr>
            <a:endParaRPr lang="en-US" sz="1050" b="1" dirty="0"/>
          </a:p>
          <a:p>
            <a:pPr marL="257175" indent="-257175" fontAlgn="base">
              <a:buFont typeface="+mj-lt"/>
              <a:buAutoNum type="arabicPeriod"/>
            </a:pPr>
            <a:endParaRPr lang="en-US" sz="1050" b="1" dirty="0"/>
          </a:p>
          <a:p>
            <a:pPr marL="257175" indent="-257175" fontAlgn="base">
              <a:buFont typeface="+mj-lt"/>
              <a:buAutoNum type="arabicPeriod"/>
            </a:pPr>
            <a:endParaRPr lang="en-US" sz="1050" b="1" dirty="0"/>
          </a:p>
          <a:p>
            <a:pPr marL="257175" indent="-257175" fontAlgn="base">
              <a:buFont typeface="+mj-lt"/>
              <a:buAutoNum type="arabicPeriod"/>
            </a:pPr>
            <a:endParaRPr lang="en-US" sz="1050" b="1" dirty="0"/>
          </a:p>
          <a:p>
            <a:pPr marL="257175" indent="-257175" fontAlgn="base">
              <a:buFont typeface="+mj-lt"/>
              <a:buAutoNum type="arabicPeriod"/>
            </a:pPr>
            <a:endParaRPr lang="en-US" sz="1050" b="1" dirty="0"/>
          </a:p>
        </p:txBody>
      </p:sp>
    </p:spTree>
    <p:extLst>
      <p:ext uri="{BB962C8B-B14F-4D97-AF65-F5344CB8AC3E}">
        <p14:creationId xmlns:p14="http://schemas.microsoft.com/office/powerpoint/2010/main" val="2005689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7429" y="1816770"/>
            <a:ext cx="3242728" cy="3707483"/>
          </a:xfrm>
        </p:spPr>
      </p:pic>
    </p:spTree>
    <p:extLst>
      <p:ext uri="{BB962C8B-B14F-4D97-AF65-F5344CB8AC3E}">
        <p14:creationId xmlns:p14="http://schemas.microsoft.com/office/powerpoint/2010/main" val="578149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of Fatty Acids</a:t>
            </a:r>
            <a:endParaRPr lang="en-US" dirty="0"/>
          </a:p>
        </p:txBody>
      </p:sp>
      <p:sp>
        <p:nvSpPr>
          <p:cNvPr id="3" name="Content Placeholder 2"/>
          <p:cNvSpPr>
            <a:spLocks noGrp="1"/>
          </p:cNvSpPr>
          <p:nvPr>
            <p:ph idx="1"/>
          </p:nvPr>
        </p:nvSpPr>
        <p:spPr>
          <a:xfrm>
            <a:off x="457200" y="1600200"/>
            <a:ext cx="5383241" cy="4525963"/>
          </a:xfrm>
        </p:spPr>
        <p:txBody>
          <a:bodyPr>
            <a:normAutofit/>
          </a:bodyPr>
          <a:lstStyle/>
          <a:p>
            <a:r>
              <a:rPr lang="en-US" dirty="0" smtClean="0"/>
              <a:t>Two sources of fatty acids</a:t>
            </a:r>
          </a:p>
          <a:p>
            <a:pPr lvl="1"/>
            <a:r>
              <a:rPr lang="en-US" dirty="0" smtClean="0"/>
              <a:t>Dietary</a:t>
            </a:r>
          </a:p>
          <a:p>
            <a:pPr lvl="1"/>
            <a:r>
              <a:rPr lang="en-US" dirty="0" smtClean="0"/>
              <a:t>Synthesis from precursors (</a:t>
            </a:r>
            <a:r>
              <a:rPr lang="en-US" i="1" dirty="0" smtClean="0"/>
              <a:t>de novo)</a:t>
            </a:r>
            <a:endParaRPr lang="en-US" dirty="0" smtClean="0"/>
          </a:p>
          <a:p>
            <a:r>
              <a:rPr lang="en-US" dirty="0" smtClean="0"/>
              <a:t>Main sites of biosynthesis: </a:t>
            </a:r>
            <a:r>
              <a:rPr lang="en-US" u="sng" dirty="0" smtClean="0"/>
              <a:t>liver</a:t>
            </a:r>
            <a:r>
              <a:rPr lang="en-US" dirty="0" smtClean="0"/>
              <a:t> and </a:t>
            </a:r>
            <a:r>
              <a:rPr lang="en-US" u="sng" dirty="0"/>
              <a:t>a</a:t>
            </a:r>
            <a:r>
              <a:rPr lang="en-US" u="sng" dirty="0" smtClean="0"/>
              <a:t>dipose</a:t>
            </a:r>
            <a:r>
              <a:rPr lang="en-US" dirty="0" smtClean="0"/>
              <a:t> tissue</a:t>
            </a:r>
          </a:p>
          <a:p>
            <a:endParaRPr lang="en-US" dirty="0" smtClean="0"/>
          </a:p>
          <a:p>
            <a:pPr marL="457200" lvl="1"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441" y="1275752"/>
            <a:ext cx="2563977" cy="5174857"/>
          </a:xfrm>
          <a:prstGeom prst="rect">
            <a:avLst/>
          </a:prstGeom>
        </p:spPr>
      </p:pic>
    </p:spTree>
    <p:extLst>
      <p:ext uri="{BB962C8B-B14F-4D97-AF65-F5344CB8AC3E}">
        <p14:creationId xmlns:p14="http://schemas.microsoft.com/office/powerpoint/2010/main" val="956479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Regulatory Steps</a:t>
            </a:r>
            <a:endParaRPr lang="en-US" dirty="0"/>
          </a:p>
        </p:txBody>
      </p:sp>
      <p:sp>
        <p:nvSpPr>
          <p:cNvPr id="3" name="Content Placeholder 2"/>
          <p:cNvSpPr>
            <a:spLocks noGrp="1"/>
          </p:cNvSpPr>
          <p:nvPr>
            <p:ph idx="1"/>
          </p:nvPr>
        </p:nvSpPr>
        <p:spPr>
          <a:xfrm>
            <a:off x="457201" y="1600200"/>
            <a:ext cx="3534984" cy="2332529"/>
          </a:xfrm>
        </p:spPr>
        <p:txBody>
          <a:bodyPr>
            <a:normAutofit fontScale="92500"/>
          </a:bodyPr>
          <a:lstStyle/>
          <a:p>
            <a:r>
              <a:rPr lang="en-US" dirty="0" smtClean="0"/>
              <a:t>ATP Citrate </a:t>
            </a:r>
            <a:r>
              <a:rPr lang="en-US" dirty="0" err="1" smtClean="0"/>
              <a:t>Lyase</a:t>
            </a:r>
            <a:endParaRPr lang="en-US" dirty="0" smtClean="0"/>
          </a:p>
          <a:p>
            <a:r>
              <a:rPr lang="en-US" dirty="0" smtClean="0"/>
              <a:t>Acetyl </a:t>
            </a:r>
            <a:r>
              <a:rPr lang="en-US" dirty="0"/>
              <a:t>C</a:t>
            </a:r>
            <a:r>
              <a:rPr lang="en-US" dirty="0" smtClean="0"/>
              <a:t>oA Carboxylase</a:t>
            </a:r>
          </a:p>
          <a:p>
            <a:r>
              <a:rPr lang="en-US" dirty="0" smtClean="0"/>
              <a:t>Fatty Acid Synthase</a:t>
            </a:r>
          </a:p>
        </p:txBody>
      </p:sp>
      <p:pic>
        <p:nvPicPr>
          <p:cNvPr id="5" name="Picture 4"/>
          <p:cNvPicPr>
            <a:picLocks noChangeAspect="1"/>
          </p:cNvPicPr>
          <p:nvPr/>
        </p:nvPicPr>
        <p:blipFill>
          <a:blip r:embed="rId2"/>
          <a:stretch>
            <a:fillRect/>
          </a:stretch>
        </p:blipFill>
        <p:spPr>
          <a:xfrm>
            <a:off x="3992184" y="1600200"/>
            <a:ext cx="4445000" cy="3454400"/>
          </a:xfrm>
          <a:prstGeom prst="rect">
            <a:avLst/>
          </a:prstGeom>
        </p:spPr>
      </p:pic>
    </p:spTree>
    <p:extLst>
      <p:ext uri="{BB962C8B-B14F-4D97-AF65-F5344CB8AC3E}">
        <p14:creationId xmlns:p14="http://schemas.microsoft.com/office/powerpoint/2010/main" val="1663318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ATP </a:t>
            </a:r>
            <a:r>
              <a:rPr lang="mr-IN" dirty="0" smtClean="0"/>
              <a:t>–</a:t>
            </a:r>
            <a:r>
              <a:rPr lang="en-US" dirty="0" smtClean="0"/>
              <a:t> Citrate </a:t>
            </a:r>
            <a:r>
              <a:rPr lang="en-US" dirty="0" err="1" smtClean="0"/>
              <a:t>Lyase</a:t>
            </a:r>
            <a:endParaRPr lang="en-US" dirty="0"/>
          </a:p>
        </p:txBody>
      </p:sp>
      <p:sp>
        <p:nvSpPr>
          <p:cNvPr id="5" name="Content Placeholder 4"/>
          <p:cNvSpPr>
            <a:spLocks noGrp="1"/>
          </p:cNvSpPr>
          <p:nvPr>
            <p:ph idx="1"/>
          </p:nvPr>
        </p:nvSpPr>
        <p:spPr>
          <a:xfrm>
            <a:off x="457200" y="1600200"/>
            <a:ext cx="5393414" cy="4954281"/>
          </a:xfrm>
        </p:spPr>
        <p:txBody>
          <a:bodyPr>
            <a:normAutofit fontScale="85000" lnSpcReduction="20000"/>
          </a:bodyPr>
          <a:lstStyle/>
          <a:p>
            <a:r>
              <a:rPr lang="en-US" dirty="0" smtClean="0"/>
              <a:t>The problem:</a:t>
            </a:r>
          </a:p>
          <a:p>
            <a:pPr lvl="1"/>
            <a:r>
              <a:rPr lang="en-US" dirty="0" smtClean="0"/>
              <a:t>Acetyl CoA is needed for Fatty Acid Biosynthesis in the </a:t>
            </a:r>
            <a:r>
              <a:rPr lang="en-US" b="1" u="sng" dirty="0" smtClean="0"/>
              <a:t>cytoplasm</a:t>
            </a:r>
          </a:p>
          <a:p>
            <a:pPr lvl="1"/>
            <a:r>
              <a:rPr lang="en-US" dirty="0" smtClean="0"/>
              <a:t>Acetyl CoA from PDH/AA Catabolism is in the </a:t>
            </a:r>
            <a:r>
              <a:rPr lang="en-US" b="1" u="sng" dirty="0" smtClean="0"/>
              <a:t>mitochondria</a:t>
            </a:r>
          </a:p>
          <a:p>
            <a:pPr lvl="1"/>
            <a:r>
              <a:rPr lang="en-US" dirty="0" smtClean="0"/>
              <a:t>No </a:t>
            </a:r>
            <a:r>
              <a:rPr lang="en-US" dirty="0" err="1" smtClean="0"/>
              <a:t>AcetylCoA</a:t>
            </a:r>
            <a:r>
              <a:rPr lang="en-US" dirty="0" smtClean="0"/>
              <a:t> transporters</a:t>
            </a:r>
          </a:p>
          <a:p>
            <a:r>
              <a:rPr lang="en-US" dirty="0" smtClean="0"/>
              <a:t>The solution</a:t>
            </a:r>
          </a:p>
          <a:p>
            <a:pPr lvl="1"/>
            <a:r>
              <a:rPr lang="en-US" dirty="0" smtClean="0"/>
              <a:t>Citrate is made </a:t>
            </a:r>
            <a:r>
              <a:rPr lang="en-US" dirty="0" smtClean="0"/>
              <a:t>in mitochondria</a:t>
            </a:r>
            <a:endParaRPr lang="en-US" dirty="0" smtClean="0"/>
          </a:p>
          <a:p>
            <a:pPr lvl="1"/>
            <a:r>
              <a:rPr lang="en-US" dirty="0" smtClean="0"/>
              <a:t>Citrate is transported out, reconverted back to Acetyl CoA by ATP Citrate </a:t>
            </a:r>
            <a:r>
              <a:rPr lang="en-US" dirty="0" err="1" smtClean="0"/>
              <a:t>Lyase</a:t>
            </a:r>
            <a:endParaRPr lang="en-US" dirty="0" smtClean="0"/>
          </a:p>
          <a:p>
            <a:pPr lvl="2"/>
            <a:r>
              <a:rPr lang="en-US" dirty="0" smtClean="0"/>
              <a:t>Enzyme activated post-translationally by insulin and transcriptionally by SREBP and </a:t>
            </a:r>
            <a:r>
              <a:rPr lang="en-US" dirty="0" err="1" smtClean="0"/>
              <a:t>ChREBP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4" y="1513210"/>
            <a:ext cx="3195943" cy="4764860"/>
          </a:xfrm>
          <a:prstGeom prst="rect">
            <a:avLst/>
          </a:prstGeom>
        </p:spPr>
      </p:pic>
    </p:spTree>
    <p:extLst>
      <p:ext uri="{BB962C8B-B14F-4D97-AF65-F5344CB8AC3E}">
        <p14:creationId xmlns:p14="http://schemas.microsoft.com/office/powerpoint/2010/main" val="57446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blinds(horizontal)">
                                      <p:cBhvr>
                                        <p:cTn id="24" dur="500"/>
                                        <p:tgtEl>
                                          <p:spTgt spid="5">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blinds(horizontal)">
                                      <p:cBhvr>
                                        <p:cTn id="3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55000" lnSpcReduction="20000"/>
          </a:bodyPr>
          <a:lstStyle/>
          <a:p>
            <a:r>
              <a:rPr lang="en-US" dirty="0"/>
              <a:t>Describe the conditions and tissues wherein fatty acids are generated, and from what precursors.</a:t>
            </a:r>
          </a:p>
          <a:p>
            <a:r>
              <a:rPr lang="en-US" dirty="0"/>
              <a:t>Explain the regulation of fatty acid biosynthesis by metabolite levels and hormones, including how it is ensured that beta-oxidation and </a:t>
            </a:r>
            <a:r>
              <a:rPr lang="en-US" i="1" dirty="0"/>
              <a:t>de </a:t>
            </a:r>
            <a:r>
              <a:rPr lang="en-US" i="1" dirty="0" err="1"/>
              <a:t>novo</a:t>
            </a:r>
            <a:r>
              <a:rPr lang="en-US" dirty="0" err="1"/>
              <a:t>lipogenesis</a:t>
            </a:r>
            <a:r>
              <a:rPr lang="en-US" dirty="0"/>
              <a:t> do not occur simultaneously.</a:t>
            </a:r>
          </a:p>
          <a:p>
            <a:r>
              <a:rPr lang="en-US" dirty="0"/>
              <a:t>Understand the energy costs of generating fatty acids from glucose, compared with using glucose for fuel. Included in this is the source of carbon units, and reducing equivalents that are necessary for fatty acid biogenesis.</a:t>
            </a:r>
          </a:p>
          <a:p>
            <a:r>
              <a:rPr lang="en-US" dirty="0"/>
              <a:t>Analyze the role of citrate in co-ordination of glycolysis, TCA cycle activity and lipogenesis.</a:t>
            </a:r>
          </a:p>
          <a:p>
            <a:r>
              <a:rPr lang="en-US" dirty="0"/>
              <a:t>Explain the causes of lipodystrophy, including the metabolic consequences of ectopic fat deposition.</a:t>
            </a:r>
          </a:p>
          <a:p>
            <a:r>
              <a:rPr lang="en-US" dirty="0"/>
              <a:t>Understand how transcriptional and post-translational regulation control triglyceride synthesis and cholesterol synthesis.</a:t>
            </a:r>
          </a:p>
          <a:p>
            <a:r>
              <a:rPr lang="en-US" dirty="0"/>
              <a:t>Analyze the cellular conditions that lead to cholesterol synthesis and </a:t>
            </a:r>
            <a:r>
              <a:rPr lang="en-US" dirty="0" err="1"/>
              <a:t>ketogenesis</a:t>
            </a:r>
            <a:r>
              <a:rPr lang="en-US" dirty="0"/>
              <a:t>.</a:t>
            </a:r>
          </a:p>
          <a:p>
            <a:r>
              <a:rPr lang="en-US" dirty="0"/>
              <a:t>Describe the roles and activation of SREBP1 and SREBP2 in fatty acid/triglyceride and cholesterol biogenesis respectively</a:t>
            </a:r>
            <a:r>
              <a:rPr lang="en-US" dirty="0" smtClean="0"/>
              <a:t>.</a:t>
            </a:r>
            <a:endParaRPr lang="en-US" dirty="0"/>
          </a:p>
        </p:txBody>
      </p:sp>
    </p:spTree>
    <p:extLst>
      <p:ext uri="{BB962C8B-B14F-4D97-AF65-F5344CB8AC3E}">
        <p14:creationId xmlns:p14="http://schemas.microsoft.com/office/powerpoint/2010/main" val="1106897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activity of ACLY</a:t>
            </a:r>
            <a:endParaRPr lang="en-US" dirty="0"/>
          </a:p>
        </p:txBody>
      </p:sp>
      <p:sp>
        <p:nvSpPr>
          <p:cNvPr id="3" name="Content Placeholder 2"/>
          <p:cNvSpPr>
            <a:spLocks noGrp="1"/>
          </p:cNvSpPr>
          <p:nvPr>
            <p:ph idx="1"/>
          </p:nvPr>
        </p:nvSpPr>
        <p:spPr/>
        <p:txBody>
          <a:bodyPr/>
          <a:lstStyle/>
          <a:p>
            <a:pPr marL="0" indent="0">
              <a:buNone/>
            </a:pPr>
            <a:r>
              <a:rPr lang="en-US" dirty="0" smtClean="0"/>
              <a:t>Insulin activates ATP-Citrate </a:t>
            </a:r>
            <a:r>
              <a:rPr lang="en-US" dirty="0" err="1" smtClean="0"/>
              <a:t>Lyase</a:t>
            </a:r>
            <a:r>
              <a:rPr lang="en-US" dirty="0" smtClean="0"/>
              <a:t> by phosphorylation.  How would you characterize these effects?</a:t>
            </a:r>
          </a:p>
          <a:p>
            <a:pPr marL="914400" lvl="1" indent="-514350">
              <a:buFont typeface="+mj-lt"/>
              <a:buAutoNum type="alphaUcPeriod"/>
            </a:pPr>
            <a:r>
              <a:rPr lang="en-US" dirty="0" err="1" smtClean="0"/>
              <a:t>Anaplerotic</a:t>
            </a:r>
            <a:r>
              <a:rPr lang="en-US" dirty="0" smtClean="0"/>
              <a:t>, reducing TCA cycle efficiency</a:t>
            </a:r>
          </a:p>
          <a:p>
            <a:pPr marL="914400" lvl="1" indent="-514350">
              <a:buFont typeface="+mj-lt"/>
              <a:buAutoNum type="alphaUcPeriod"/>
            </a:pPr>
            <a:r>
              <a:rPr lang="en-US" dirty="0" smtClean="0"/>
              <a:t>Cataplerotic, reducing TCA cycle efficiency</a:t>
            </a:r>
          </a:p>
          <a:p>
            <a:pPr marL="914400" lvl="1" indent="-514350">
              <a:buFont typeface="+mj-lt"/>
              <a:buAutoNum type="alphaUcPeriod"/>
            </a:pPr>
            <a:r>
              <a:rPr lang="en-US" dirty="0" err="1"/>
              <a:t>Anaplerotic</a:t>
            </a:r>
            <a:r>
              <a:rPr lang="en-US" dirty="0"/>
              <a:t>, </a:t>
            </a:r>
            <a:r>
              <a:rPr lang="en-US" dirty="0" smtClean="0"/>
              <a:t>increasing TCA </a:t>
            </a:r>
            <a:r>
              <a:rPr lang="en-US" dirty="0"/>
              <a:t>cycle efficiency</a:t>
            </a:r>
          </a:p>
          <a:p>
            <a:pPr marL="914400" lvl="1" indent="-514350">
              <a:buFont typeface="+mj-lt"/>
              <a:buAutoNum type="alphaUcPeriod"/>
            </a:pPr>
            <a:r>
              <a:rPr lang="en-US" dirty="0"/>
              <a:t>Cataplerotic, </a:t>
            </a:r>
            <a:r>
              <a:rPr lang="en-US" dirty="0" smtClean="0"/>
              <a:t>increasing TCA </a:t>
            </a:r>
            <a:r>
              <a:rPr lang="en-US" dirty="0"/>
              <a:t>cycle </a:t>
            </a:r>
            <a:r>
              <a:rPr lang="en-US" dirty="0" smtClean="0"/>
              <a:t>efficiency</a:t>
            </a:r>
            <a:endParaRPr lang="en-US" dirty="0"/>
          </a:p>
        </p:txBody>
      </p:sp>
    </p:spTree>
    <p:extLst>
      <p:ext uri="{BB962C8B-B14F-4D97-AF65-F5344CB8AC3E}">
        <p14:creationId xmlns:p14="http://schemas.microsoft.com/office/powerpoint/2010/main" val="623307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Acetyl CoA Carboxylase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043" y="2109997"/>
            <a:ext cx="3170044" cy="4525963"/>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957" y="2109997"/>
            <a:ext cx="3232831" cy="4525963"/>
          </a:xfrm>
          <a:prstGeom prst="rect">
            <a:avLst/>
          </a:prstGeom>
        </p:spPr>
      </p:pic>
      <p:sp>
        <p:nvSpPr>
          <p:cNvPr id="6" name="TextBox 5"/>
          <p:cNvSpPr txBox="1"/>
          <p:nvPr/>
        </p:nvSpPr>
        <p:spPr>
          <a:xfrm>
            <a:off x="1566177" y="1740665"/>
            <a:ext cx="2365776" cy="369332"/>
          </a:xfrm>
          <a:prstGeom prst="rect">
            <a:avLst/>
          </a:prstGeom>
          <a:noFill/>
        </p:spPr>
        <p:txBody>
          <a:bodyPr wrap="none" rtlCol="0">
            <a:spAutoFit/>
          </a:bodyPr>
          <a:lstStyle/>
          <a:p>
            <a:r>
              <a:rPr lang="en-US" dirty="0" smtClean="0"/>
              <a:t>Regulated Allosterically</a:t>
            </a:r>
          </a:p>
        </p:txBody>
      </p:sp>
      <p:sp>
        <p:nvSpPr>
          <p:cNvPr id="7" name="TextBox 6"/>
          <p:cNvSpPr txBox="1"/>
          <p:nvPr/>
        </p:nvSpPr>
        <p:spPr>
          <a:xfrm>
            <a:off x="5217164" y="1740665"/>
            <a:ext cx="2638415" cy="369332"/>
          </a:xfrm>
          <a:prstGeom prst="rect">
            <a:avLst/>
          </a:prstGeom>
          <a:noFill/>
        </p:spPr>
        <p:txBody>
          <a:bodyPr wrap="none" rtlCol="0">
            <a:spAutoFit/>
          </a:bodyPr>
          <a:lstStyle/>
          <a:p>
            <a:r>
              <a:rPr lang="en-US" dirty="0" smtClean="0">
                <a:solidFill>
                  <a:srgbClr val="FF0000"/>
                </a:solidFill>
              </a:rPr>
              <a:t>Inactivated </a:t>
            </a:r>
            <a:r>
              <a:rPr lang="en-US" smtClean="0">
                <a:solidFill>
                  <a:srgbClr val="FF0000"/>
                </a:solidFill>
              </a:rPr>
              <a:t>by </a:t>
            </a:r>
            <a:r>
              <a:rPr lang="en-US" smtClean="0">
                <a:solidFill>
                  <a:srgbClr val="FF0000"/>
                </a:solidFill>
              </a:rPr>
              <a:t>AMPK/PKA </a:t>
            </a:r>
            <a:endParaRPr lang="en-US" dirty="0">
              <a:solidFill>
                <a:srgbClr val="FF0000"/>
              </a:solidFill>
            </a:endParaRPr>
          </a:p>
        </p:txBody>
      </p:sp>
      <p:sp>
        <p:nvSpPr>
          <p:cNvPr id="3" name="TextBox 2"/>
          <p:cNvSpPr txBox="1"/>
          <p:nvPr/>
        </p:nvSpPr>
        <p:spPr>
          <a:xfrm>
            <a:off x="2251422" y="1306286"/>
            <a:ext cx="4593502" cy="369332"/>
          </a:xfrm>
          <a:prstGeom prst="rect">
            <a:avLst/>
          </a:prstGeom>
          <a:noFill/>
        </p:spPr>
        <p:txBody>
          <a:bodyPr wrap="none" rtlCol="0">
            <a:spAutoFit/>
          </a:bodyPr>
          <a:lstStyle/>
          <a:p>
            <a:r>
              <a:rPr lang="en-US" dirty="0" smtClean="0"/>
              <a:t>Rate limiting enzyme for fatty acid biosynthesis</a:t>
            </a:r>
            <a:endParaRPr lang="en-US" dirty="0"/>
          </a:p>
        </p:txBody>
      </p:sp>
    </p:spTree>
    <p:extLst>
      <p:ext uri="{BB962C8B-B14F-4D97-AF65-F5344CB8AC3E}">
        <p14:creationId xmlns:p14="http://schemas.microsoft.com/office/powerpoint/2010/main" val="1121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Citrate and Carbohydrate Metabolism</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Sketch out how de novo lipogenesis and glycolysis are </a:t>
            </a:r>
            <a:r>
              <a:rPr lang="en-US" dirty="0" err="1" smtClean="0"/>
              <a:t>co-ordinated</a:t>
            </a:r>
            <a:r>
              <a:rPr lang="en-US" dirty="0" smtClean="0"/>
              <a:t>, importantly how </a:t>
            </a:r>
            <a:r>
              <a:rPr lang="en-US" dirty="0"/>
              <a:t>and where does citrate affect  glucose </a:t>
            </a:r>
            <a:r>
              <a:rPr lang="en-US" dirty="0" smtClean="0"/>
              <a:t>catabolism if ATP-Citrate </a:t>
            </a:r>
            <a:r>
              <a:rPr lang="en-US" dirty="0" err="1" smtClean="0"/>
              <a:t>Lyase</a:t>
            </a:r>
            <a:r>
              <a:rPr lang="en-US" dirty="0" smtClean="0"/>
              <a:t> is active.</a:t>
            </a:r>
          </a:p>
          <a:p>
            <a:pPr marL="514350" indent="-514350">
              <a:buFont typeface="+mj-lt"/>
              <a:buAutoNum type="arabicPeriod"/>
            </a:pPr>
            <a:r>
              <a:rPr lang="en-US" dirty="0" smtClean="0"/>
              <a:t>Will this cause more or less Acetyl-CoA to be made from glucose?  </a:t>
            </a:r>
          </a:p>
          <a:p>
            <a:pPr marL="514350" indent="-514350">
              <a:buFont typeface="+mj-lt"/>
              <a:buAutoNum type="arabicPeriod"/>
            </a:pPr>
            <a:r>
              <a:rPr lang="en-US" dirty="0" smtClean="0"/>
              <a:t>Would this accelerate or decelerate </a:t>
            </a:r>
            <a:r>
              <a:rPr lang="en-US" i="1" dirty="0" smtClean="0"/>
              <a:t>de novo</a:t>
            </a:r>
            <a:r>
              <a:rPr lang="en-US" dirty="0" smtClean="0"/>
              <a:t> lipogenesis?</a:t>
            </a:r>
          </a:p>
          <a:p>
            <a:pPr marL="514350" indent="-514350">
              <a:buFont typeface="+mj-lt"/>
              <a:buAutoNum type="arabicPeriod"/>
            </a:pPr>
            <a:r>
              <a:rPr lang="en-US" dirty="0" smtClean="0"/>
              <a:t>Are the same statements true for fructose?</a:t>
            </a:r>
          </a:p>
          <a:p>
            <a:endParaRPr lang="en-US" dirty="0" smtClean="0"/>
          </a:p>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p:txBody>
          <a:bodyPr>
            <a:normAutofit fontScale="90000"/>
          </a:bodyPr>
          <a:lstStyle/>
          <a:p>
            <a:r>
              <a:rPr lang="en-US" dirty="0" smtClean="0"/>
              <a:t>Citrate and Carbohydrate Metabolism</a:t>
            </a:r>
            <a:endParaRPr lang="en-US" dirty="0"/>
          </a:p>
        </p:txBody>
      </p:sp>
    </p:spTree>
    <p:extLst>
      <p:ext uri="{BB962C8B-B14F-4D97-AF65-F5344CB8AC3E}">
        <p14:creationId xmlns:p14="http://schemas.microsoft.com/office/powerpoint/2010/main" val="1149899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1407"/>
          <a:stretch/>
        </p:blipFill>
        <p:spPr>
          <a:xfrm>
            <a:off x="3853856" y="2899982"/>
            <a:ext cx="5290144" cy="1926397"/>
          </a:xfrm>
          <a:prstGeom prst="rect">
            <a:avLst/>
          </a:prstGeom>
        </p:spPr>
      </p:pic>
      <p:sp>
        <p:nvSpPr>
          <p:cNvPr id="2" name="Title 1"/>
          <p:cNvSpPr>
            <a:spLocks noGrp="1"/>
          </p:cNvSpPr>
          <p:nvPr>
            <p:ph type="title"/>
          </p:nvPr>
        </p:nvSpPr>
        <p:spPr/>
        <p:txBody>
          <a:bodyPr>
            <a:normAutofit fontScale="90000"/>
          </a:bodyPr>
          <a:lstStyle/>
          <a:p>
            <a:r>
              <a:rPr lang="en-US" dirty="0" err="1" smtClean="0"/>
              <a:t>Malonyl</a:t>
            </a:r>
            <a:r>
              <a:rPr lang="en-US" dirty="0" smtClean="0"/>
              <a:t> CoA Controls the Balance Between FA Synthesis and Degradation</a:t>
            </a:r>
            <a:endParaRPr lang="en-US" dirty="0"/>
          </a:p>
        </p:txBody>
      </p:sp>
      <p:sp>
        <p:nvSpPr>
          <p:cNvPr id="3" name="Content Placeholder 2"/>
          <p:cNvSpPr>
            <a:spLocks noGrp="1"/>
          </p:cNvSpPr>
          <p:nvPr>
            <p:ph idx="1"/>
          </p:nvPr>
        </p:nvSpPr>
        <p:spPr>
          <a:xfrm>
            <a:off x="457200" y="1600200"/>
            <a:ext cx="4683417" cy="4525963"/>
          </a:xfrm>
        </p:spPr>
        <p:txBody>
          <a:bodyPr>
            <a:normAutofit lnSpcReduction="10000"/>
          </a:bodyPr>
          <a:lstStyle/>
          <a:p>
            <a:r>
              <a:rPr lang="en-US" dirty="0" smtClean="0"/>
              <a:t>Serves as a substrate for FA synthesis</a:t>
            </a:r>
          </a:p>
          <a:p>
            <a:r>
              <a:rPr lang="en-US" dirty="0" smtClean="0"/>
              <a:t>Prevents re-import of fatty acids into mitochondria</a:t>
            </a:r>
          </a:p>
          <a:p>
            <a:pPr lvl="1"/>
            <a:r>
              <a:rPr lang="en-US" dirty="0" smtClean="0"/>
              <a:t>CPT1 is a fatty acid transporter in mitochondria</a:t>
            </a:r>
          </a:p>
          <a:p>
            <a:pPr lvl="1"/>
            <a:r>
              <a:rPr lang="en-US" dirty="0" smtClean="0"/>
              <a:t>Therefore </a:t>
            </a:r>
            <a:r>
              <a:rPr lang="en-US" dirty="0" err="1" smtClean="0"/>
              <a:t>Malonyl</a:t>
            </a:r>
            <a:r>
              <a:rPr lang="en-US" dirty="0" smtClean="0"/>
              <a:t> CoA prevents beta oxidation</a:t>
            </a:r>
            <a:endParaRPr lang="en-US" dirty="0"/>
          </a:p>
        </p:txBody>
      </p:sp>
    </p:spTree>
    <p:extLst>
      <p:ext uri="{BB962C8B-B14F-4D97-AF65-F5344CB8AC3E}">
        <p14:creationId xmlns:p14="http://schemas.microsoft.com/office/powerpoint/2010/main" val="1923608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Rest of Fatty Acid Synthesis is Mediated by Fatty Acid Synthase</a:t>
            </a:r>
            <a:endParaRPr lang="en-US" dirty="0"/>
          </a:p>
        </p:txBody>
      </p:sp>
      <p:sp>
        <p:nvSpPr>
          <p:cNvPr id="5" name="Content Placeholder 4"/>
          <p:cNvSpPr>
            <a:spLocks noGrp="1"/>
          </p:cNvSpPr>
          <p:nvPr>
            <p:ph idx="1"/>
          </p:nvPr>
        </p:nvSpPr>
        <p:spPr>
          <a:xfrm>
            <a:off x="3568588" y="1600200"/>
            <a:ext cx="5575412" cy="4525963"/>
          </a:xfrm>
        </p:spPr>
        <p:txBody>
          <a:bodyPr>
            <a:normAutofit/>
          </a:bodyPr>
          <a:lstStyle/>
          <a:p>
            <a:pPr lvl="1"/>
            <a:r>
              <a:rPr lang="en-US" dirty="0" smtClean="0"/>
              <a:t>Reaction including ACC:</a:t>
            </a:r>
          </a:p>
          <a:p>
            <a:pPr lvl="2"/>
            <a:r>
              <a:rPr lang="en-US" dirty="0" smtClean="0"/>
              <a:t>Consumes:</a:t>
            </a:r>
          </a:p>
          <a:p>
            <a:pPr lvl="3"/>
            <a:r>
              <a:rPr lang="en-US" dirty="0" smtClean="0"/>
              <a:t>8</a:t>
            </a:r>
            <a:r>
              <a:rPr lang="en-US" dirty="0" smtClean="0"/>
              <a:t> </a:t>
            </a:r>
            <a:r>
              <a:rPr lang="en-US" dirty="0" smtClean="0"/>
              <a:t>Acetyl CoA </a:t>
            </a:r>
            <a:r>
              <a:rPr lang="en-US" dirty="0" smtClean="0"/>
              <a:t>(Primer then 7 </a:t>
            </a:r>
            <a:r>
              <a:rPr lang="en-US" dirty="0" err="1" smtClean="0"/>
              <a:t>Malonyl</a:t>
            </a:r>
            <a:r>
              <a:rPr lang="en-US" dirty="0" smtClean="0"/>
              <a:t>-Co from ACC)</a:t>
            </a:r>
            <a:endParaRPr lang="en-US" dirty="0" smtClean="0"/>
          </a:p>
          <a:p>
            <a:pPr lvl="3"/>
            <a:r>
              <a:rPr lang="en-US" dirty="0" smtClean="0"/>
              <a:t>7 </a:t>
            </a:r>
            <a:r>
              <a:rPr lang="en-US" dirty="0" smtClean="0"/>
              <a:t>ATP (to make </a:t>
            </a:r>
            <a:r>
              <a:rPr lang="en-US" dirty="0" err="1" smtClean="0"/>
              <a:t>Malonyl</a:t>
            </a:r>
            <a:r>
              <a:rPr lang="en-US" dirty="0" smtClean="0"/>
              <a:t> </a:t>
            </a:r>
            <a:r>
              <a:rPr lang="en-US" dirty="0" smtClean="0"/>
              <a:t>CoA from ACC)</a:t>
            </a:r>
            <a:endParaRPr lang="en-US" dirty="0" smtClean="0"/>
          </a:p>
          <a:p>
            <a:pPr lvl="3"/>
            <a:r>
              <a:rPr lang="en-US" dirty="0" smtClean="0"/>
              <a:t>14 NADPH </a:t>
            </a:r>
          </a:p>
          <a:p>
            <a:pPr lvl="2"/>
            <a:r>
              <a:rPr lang="en-US" dirty="0" smtClean="0"/>
              <a:t>Makes 1 </a:t>
            </a:r>
            <a:r>
              <a:rPr lang="en-US" dirty="0" smtClean="0"/>
              <a:t>Palmitate (C16:0)</a:t>
            </a:r>
          </a:p>
          <a:p>
            <a:pPr lvl="2"/>
            <a:r>
              <a:rPr lang="en-US" dirty="0" smtClean="0"/>
              <a:t>Additions are made 2 at a time</a:t>
            </a:r>
          </a:p>
          <a:p>
            <a:pPr lvl="2"/>
            <a:r>
              <a:rPr lang="en-US" dirty="0" smtClean="0"/>
              <a:t>Very energy costly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0200"/>
            <a:ext cx="4330811" cy="4980854"/>
          </a:xfrm>
          <a:prstGeom prst="rect">
            <a:avLst/>
          </a:prstGeom>
        </p:spPr>
      </p:pic>
    </p:spTree>
    <p:extLst>
      <p:ext uri="{BB962C8B-B14F-4D97-AF65-F5344CB8AC3E}">
        <p14:creationId xmlns:p14="http://schemas.microsoft.com/office/powerpoint/2010/main" val="440626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Sources of NADPH</a:t>
            </a:r>
            <a:endParaRPr lang="en-US" dirty="0"/>
          </a:p>
        </p:txBody>
      </p:sp>
      <p:sp>
        <p:nvSpPr>
          <p:cNvPr id="6" name="Content Placeholder 5"/>
          <p:cNvSpPr>
            <a:spLocks noGrp="1"/>
          </p:cNvSpPr>
          <p:nvPr>
            <p:ph idx="1"/>
          </p:nvPr>
        </p:nvSpPr>
        <p:spPr>
          <a:xfrm>
            <a:off x="5517145" y="1600200"/>
            <a:ext cx="3746777" cy="4525963"/>
          </a:xfrm>
        </p:spPr>
        <p:txBody>
          <a:bodyPr>
            <a:normAutofit fontScale="92500"/>
          </a:bodyPr>
          <a:lstStyle/>
          <a:p>
            <a:r>
              <a:rPr lang="en-US" dirty="0" smtClean="0"/>
              <a:t>First is Pentose Phosphate Pathway</a:t>
            </a:r>
          </a:p>
          <a:p>
            <a:r>
              <a:rPr lang="en-US" dirty="0" smtClean="0"/>
              <a:t>Other ATP-Citrate </a:t>
            </a:r>
            <a:r>
              <a:rPr lang="en-US" dirty="0" err="1" smtClean="0"/>
              <a:t>Lyase</a:t>
            </a:r>
            <a:r>
              <a:rPr lang="en-US" dirty="0" smtClean="0"/>
              <a:t> Product is OAA</a:t>
            </a:r>
          </a:p>
          <a:p>
            <a:r>
              <a:rPr lang="en-US" dirty="0" smtClean="0"/>
              <a:t>Converted to pyruvate generating one NADPH for each Acetyl-CoA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17638"/>
            <a:ext cx="5592094" cy="5036696"/>
          </a:xfrm>
          <a:prstGeom prst="rect">
            <a:avLst/>
          </a:prstGeom>
        </p:spPr>
      </p:pic>
    </p:spTree>
    <p:extLst>
      <p:ext uri="{BB962C8B-B14F-4D97-AF65-F5344CB8AC3E}">
        <p14:creationId xmlns:p14="http://schemas.microsoft.com/office/powerpoint/2010/main" val="493913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Transcriptional Control of FA Biosynthesis</a:t>
            </a:r>
            <a:endParaRPr lang="en-US" dirty="0"/>
          </a:p>
        </p:txBody>
      </p:sp>
      <p:sp>
        <p:nvSpPr>
          <p:cNvPr id="3" name="Content Placeholder 2"/>
          <p:cNvSpPr>
            <a:spLocks noGrp="1"/>
          </p:cNvSpPr>
          <p:nvPr>
            <p:ph idx="1"/>
          </p:nvPr>
        </p:nvSpPr>
        <p:spPr>
          <a:xfrm>
            <a:off x="457200" y="1600200"/>
            <a:ext cx="4114800" cy="4525963"/>
          </a:xfrm>
        </p:spPr>
        <p:txBody>
          <a:bodyPr>
            <a:normAutofit/>
          </a:bodyPr>
          <a:lstStyle/>
          <a:p>
            <a:r>
              <a:rPr lang="en-US" dirty="0" smtClean="0"/>
              <a:t>ACC, ACLY and FAS are </a:t>
            </a:r>
            <a:r>
              <a:rPr lang="en-US" dirty="0" err="1" smtClean="0"/>
              <a:t>transactivated</a:t>
            </a:r>
            <a:r>
              <a:rPr lang="en-US" dirty="0" smtClean="0"/>
              <a:t> by</a:t>
            </a:r>
          </a:p>
          <a:p>
            <a:pPr lvl="1"/>
            <a:r>
              <a:rPr lang="en-US" dirty="0" smtClean="0"/>
              <a:t>SREBP1c</a:t>
            </a:r>
          </a:p>
          <a:p>
            <a:pPr lvl="2"/>
            <a:r>
              <a:rPr lang="en-US" dirty="0" smtClean="0"/>
              <a:t>Regulated by insulin/mTORC1</a:t>
            </a:r>
          </a:p>
          <a:p>
            <a:pPr lvl="1"/>
            <a:r>
              <a:rPr lang="en-US" dirty="0" err="1" smtClean="0"/>
              <a:t>ChREBP</a:t>
            </a:r>
            <a:endParaRPr lang="en-US" dirty="0" smtClean="0"/>
          </a:p>
          <a:p>
            <a:pPr lvl="2"/>
            <a:r>
              <a:rPr lang="en-US" dirty="0" smtClean="0"/>
              <a:t>Regulated by high carbohydrates</a:t>
            </a:r>
            <a:endParaRPr lang="en-US" dirty="0"/>
          </a:p>
        </p:txBody>
      </p:sp>
      <p:pic>
        <p:nvPicPr>
          <p:cNvPr id="5" name="Picture 4"/>
          <p:cNvPicPr>
            <a:picLocks noChangeAspect="1"/>
          </p:cNvPicPr>
          <p:nvPr/>
        </p:nvPicPr>
        <p:blipFill>
          <a:blip r:embed="rId2"/>
          <a:stretch>
            <a:fillRect/>
          </a:stretch>
        </p:blipFill>
        <p:spPr>
          <a:xfrm>
            <a:off x="5176289" y="1519280"/>
            <a:ext cx="3510511" cy="5257800"/>
          </a:xfrm>
          <a:prstGeom prst="rect">
            <a:avLst/>
          </a:prstGeom>
        </p:spPr>
      </p:pic>
      <p:sp>
        <p:nvSpPr>
          <p:cNvPr id="4" name="TextBox 3"/>
          <p:cNvSpPr txBox="1"/>
          <p:nvPr/>
        </p:nvSpPr>
        <p:spPr>
          <a:xfrm>
            <a:off x="104931" y="5299752"/>
            <a:ext cx="2652457" cy="1477328"/>
          </a:xfrm>
          <a:prstGeom prst="rect">
            <a:avLst/>
          </a:prstGeom>
          <a:noFill/>
        </p:spPr>
        <p:txBody>
          <a:bodyPr wrap="none" rtlCol="0">
            <a:spAutoFit/>
          </a:bodyPr>
          <a:lstStyle/>
          <a:p>
            <a:r>
              <a:rPr lang="en-US" dirty="0" smtClean="0"/>
              <a:t>GK </a:t>
            </a:r>
            <a:r>
              <a:rPr lang="mr-IN" dirty="0" smtClean="0"/>
              <a:t>–</a:t>
            </a:r>
            <a:r>
              <a:rPr lang="en-US" dirty="0" smtClean="0"/>
              <a:t> </a:t>
            </a:r>
            <a:r>
              <a:rPr lang="en-US" dirty="0" err="1" smtClean="0"/>
              <a:t>Glucokinase</a:t>
            </a:r>
            <a:endParaRPr lang="en-US" dirty="0" smtClean="0"/>
          </a:p>
          <a:p>
            <a:r>
              <a:rPr lang="en-US" dirty="0" smtClean="0"/>
              <a:t>PK </a:t>
            </a:r>
            <a:r>
              <a:rPr lang="mr-IN" dirty="0" smtClean="0"/>
              <a:t>–</a:t>
            </a:r>
            <a:r>
              <a:rPr lang="en-US" dirty="0" smtClean="0"/>
              <a:t> Pyruvate Kinase</a:t>
            </a:r>
          </a:p>
          <a:p>
            <a:r>
              <a:rPr lang="en-US" dirty="0" smtClean="0"/>
              <a:t>EVOVL6 </a:t>
            </a:r>
            <a:r>
              <a:rPr lang="mr-IN" dirty="0" smtClean="0"/>
              <a:t>–</a:t>
            </a:r>
            <a:r>
              <a:rPr lang="en-US" dirty="0" smtClean="0"/>
              <a:t> </a:t>
            </a:r>
            <a:r>
              <a:rPr lang="en-US" dirty="0" err="1" smtClean="0"/>
              <a:t>Elongase</a:t>
            </a:r>
            <a:endParaRPr lang="en-US" dirty="0" smtClean="0"/>
          </a:p>
          <a:p>
            <a:r>
              <a:rPr lang="en-US" dirty="0" smtClean="0"/>
              <a:t>SCD1 </a:t>
            </a:r>
            <a:r>
              <a:rPr lang="mr-IN" dirty="0" smtClean="0"/>
              <a:t>–</a:t>
            </a:r>
            <a:r>
              <a:rPr lang="en-US" dirty="0" smtClean="0"/>
              <a:t> Desaturase (</a:t>
            </a:r>
            <a:r>
              <a:rPr lang="en-US" dirty="0" smtClean="0">
                <a:latin typeface="Symbol" charset="2"/>
                <a:ea typeface="Symbol" charset="2"/>
                <a:cs typeface="Symbol" charset="2"/>
              </a:rPr>
              <a:t>D</a:t>
            </a:r>
            <a:r>
              <a:rPr lang="en-US" dirty="0" smtClean="0"/>
              <a:t>9)</a:t>
            </a:r>
          </a:p>
          <a:p>
            <a:r>
              <a:rPr lang="en-US" dirty="0" smtClean="0"/>
              <a:t>GPAT/DGAT </a:t>
            </a:r>
            <a:r>
              <a:rPr lang="mr-IN" dirty="0" smtClean="0"/>
              <a:t>–</a:t>
            </a:r>
            <a:r>
              <a:rPr lang="en-US" dirty="0" smtClean="0"/>
              <a:t> TG Synthesis</a:t>
            </a:r>
            <a:endParaRPr lang="en-US" dirty="0"/>
          </a:p>
        </p:txBody>
      </p:sp>
    </p:spTree>
    <p:extLst>
      <p:ext uri="{BB962C8B-B14F-4D97-AF65-F5344CB8AC3E}">
        <p14:creationId xmlns:p14="http://schemas.microsoft.com/office/powerpoint/2010/main" val="16581647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SREBP1c</a:t>
            </a:r>
            <a:endParaRPr lang="en-US" dirty="0"/>
          </a:p>
        </p:txBody>
      </p:sp>
      <p:pic>
        <p:nvPicPr>
          <p:cNvPr id="5" name="Picture 4"/>
          <p:cNvPicPr>
            <a:picLocks noChangeAspect="1"/>
          </p:cNvPicPr>
          <p:nvPr/>
        </p:nvPicPr>
        <p:blipFill>
          <a:blip r:embed="rId3"/>
          <a:stretch>
            <a:fillRect/>
          </a:stretch>
        </p:blipFill>
        <p:spPr>
          <a:xfrm>
            <a:off x="670148" y="1417638"/>
            <a:ext cx="7803704" cy="5306518"/>
          </a:xfrm>
          <a:prstGeom prst="rect">
            <a:avLst/>
          </a:prstGeom>
        </p:spPr>
      </p:pic>
      <p:sp>
        <p:nvSpPr>
          <p:cNvPr id="6" name="Rectangle 5"/>
          <p:cNvSpPr/>
          <p:nvPr/>
        </p:nvSpPr>
        <p:spPr>
          <a:xfrm>
            <a:off x="1978702" y="3357797"/>
            <a:ext cx="1828800" cy="8394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974072" y="4383089"/>
            <a:ext cx="676660" cy="369332"/>
          </a:xfrm>
          <a:prstGeom prst="rect">
            <a:avLst/>
          </a:prstGeom>
          <a:noFill/>
        </p:spPr>
        <p:txBody>
          <a:bodyPr wrap="none" rtlCol="0">
            <a:spAutoFit/>
          </a:bodyPr>
          <a:lstStyle/>
          <a:p>
            <a:r>
              <a:rPr lang="en-US" smtClean="0"/>
              <a:t>PUFA</a:t>
            </a:r>
            <a:endParaRPr lang="en-US"/>
          </a:p>
        </p:txBody>
      </p:sp>
      <p:sp>
        <p:nvSpPr>
          <p:cNvPr id="8" name="TextBox 7"/>
          <p:cNvSpPr txBox="1"/>
          <p:nvPr/>
        </p:nvSpPr>
        <p:spPr>
          <a:xfrm>
            <a:off x="1049531" y="3886231"/>
            <a:ext cx="1699183" cy="369332"/>
          </a:xfrm>
          <a:prstGeom prst="rect">
            <a:avLst/>
          </a:prstGeom>
          <a:noFill/>
        </p:spPr>
        <p:txBody>
          <a:bodyPr wrap="none" rtlCol="0">
            <a:spAutoFit/>
          </a:bodyPr>
          <a:lstStyle/>
          <a:p>
            <a:r>
              <a:rPr lang="en-US" smtClean="0"/>
              <a:t>Insulin/mTORC1</a:t>
            </a:r>
            <a:endParaRPr lang="en-US"/>
          </a:p>
        </p:txBody>
      </p:sp>
      <p:sp>
        <p:nvSpPr>
          <p:cNvPr id="9" name="TextBox 8"/>
          <p:cNvSpPr txBox="1"/>
          <p:nvPr/>
        </p:nvSpPr>
        <p:spPr>
          <a:xfrm>
            <a:off x="1138274" y="3416193"/>
            <a:ext cx="1521699" cy="369332"/>
          </a:xfrm>
          <a:prstGeom prst="rect">
            <a:avLst/>
          </a:prstGeom>
          <a:noFill/>
        </p:spPr>
        <p:txBody>
          <a:bodyPr wrap="none" rtlCol="0">
            <a:spAutoFit/>
          </a:bodyPr>
          <a:lstStyle/>
          <a:p>
            <a:r>
              <a:rPr lang="en-US" smtClean="0"/>
              <a:t>Saturated Fats</a:t>
            </a:r>
            <a:endParaRPr lang="en-US"/>
          </a:p>
        </p:txBody>
      </p:sp>
      <p:cxnSp>
        <p:nvCxnSpPr>
          <p:cNvPr id="11" name="Straight Arrow Connector 10"/>
          <p:cNvCxnSpPr/>
          <p:nvPr/>
        </p:nvCxnSpPr>
        <p:spPr>
          <a:xfrm>
            <a:off x="2659973" y="3600859"/>
            <a:ext cx="1042597"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748714" y="4046635"/>
            <a:ext cx="1042597" cy="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824865" y="4539564"/>
            <a:ext cx="1042597" cy="0"/>
          </a:xfrm>
          <a:prstGeom prst="straightConnector1">
            <a:avLst/>
          </a:prstGeom>
          <a:ln w="3810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3867462" y="4383090"/>
            <a:ext cx="0" cy="352384"/>
          </a:xfrm>
          <a:prstGeom prst="straightConnector1">
            <a:avLst/>
          </a:prstGeom>
          <a:ln w="38100">
            <a:solidFill>
              <a:srgbClr val="FF000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73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happens to palmitate (C16</a:t>
            </a:r>
            <a:r>
              <a:rPr lang="en-US" dirty="0" smtClean="0">
                <a:sym typeface="Wingdings"/>
              </a:rPr>
              <a:t>:0)</a:t>
            </a:r>
            <a:r>
              <a:rPr lang="en-US" dirty="0" smtClean="0"/>
              <a:t>?</a:t>
            </a:r>
            <a:endParaRPr lang="en-US" dirty="0"/>
          </a:p>
        </p:txBody>
      </p:sp>
      <p:sp>
        <p:nvSpPr>
          <p:cNvPr id="3" name="Content Placeholder 2"/>
          <p:cNvSpPr>
            <a:spLocks noGrp="1"/>
          </p:cNvSpPr>
          <p:nvPr>
            <p:ph idx="1"/>
          </p:nvPr>
        </p:nvSpPr>
        <p:spPr>
          <a:xfrm>
            <a:off x="457200" y="1600200"/>
            <a:ext cx="8229600" cy="2737131"/>
          </a:xfrm>
        </p:spPr>
        <p:txBody>
          <a:bodyPr>
            <a:normAutofit fontScale="92500" lnSpcReduction="10000"/>
          </a:bodyPr>
          <a:lstStyle/>
          <a:p>
            <a:r>
              <a:rPr lang="en-US" dirty="0" smtClean="0"/>
              <a:t>Further elongation (</a:t>
            </a:r>
            <a:r>
              <a:rPr lang="en-US" i="1" dirty="0" smtClean="0"/>
              <a:t>e.g. </a:t>
            </a:r>
            <a:r>
              <a:rPr lang="en-US" dirty="0" smtClean="0"/>
              <a:t>ELOVL6) and Desaturation (</a:t>
            </a:r>
            <a:r>
              <a:rPr lang="en-US" i="1" dirty="0" smtClean="0"/>
              <a:t>e.g. </a:t>
            </a:r>
            <a:r>
              <a:rPr lang="en-US" dirty="0" smtClean="0"/>
              <a:t>SCD1)</a:t>
            </a:r>
          </a:p>
          <a:p>
            <a:pPr lvl="1"/>
            <a:r>
              <a:rPr lang="en-US" dirty="0" smtClean="0"/>
              <a:t>Humans have </a:t>
            </a:r>
            <a:r>
              <a:rPr lang="en-US" dirty="0" smtClean="0">
                <a:latin typeface="Symbol" charset="2"/>
                <a:ea typeface="Symbol" charset="2"/>
                <a:cs typeface="Symbol" charset="2"/>
              </a:rPr>
              <a:t>D</a:t>
            </a:r>
            <a:r>
              <a:rPr lang="en-US" dirty="0" smtClean="0"/>
              <a:t>9</a:t>
            </a:r>
            <a:r>
              <a:rPr lang="en-US" dirty="0" smtClean="0"/>
              <a:t>,</a:t>
            </a:r>
            <a:r>
              <a:rPr lang="en-US" dirty="0">
                <a:latin typeface="Symbol" charset="2"/>
                <a:ea typeface="Symbol" charset="2"/>
                <a:cs typeface="Symbol" charset="2"/>
              </a:rPr>
              <a:t> D</a:t>
            </a:r>
            <a:r>
              <a:rPr lang="en-US" dirty="0" smtClean="0"/>
              <a:t>6,</a:t>
            </a:r>
            <a:r>
              <a:rPr lang="en-US" dirty="0">
                <a:latin typeface="Symbol" charset="2"/>
                <a:ea typeface="Symbol" charset="2"/>
                <a:cs typeface="Symbol" charset="2"/>
              </a:rPr>
              <a:t> D</a:t>
            </a:r>
            <a:r>
              <a:rPr lang="en-US" dirty="0" smtClean="0"/>
              <a:t>5,</a:t>
            </a:r>
            <a:r>
              <a:rPr lang="en-US" dirty="0">
                <a:latin typeface="Symbol" charset="2"/>
                <a:ea typeface="Symbol" charset="2"/>
                <a:cs typeface="Symbol" charset="2"/>
              </a:rPr>
              <a:t> D</a:t>
            </a:r>
            <a:r>
              <a:rPr lang="en-US" dirty="0" smtClean="0"/>
              <a:t>4 </a:t>
            </a:r>
            <a:r>
              <a:rPr lang="en-US" dirty="0" smtClean="0"/>
              <a:t>desaturases</a:t>
            </a:r>
          </a:p>
          <a:p>
            <a:pPr lvl="1"/>
            <a:r>
              <a:rPr lang="en-US" dirty="0" smtClean="0"/>
              <a:t>VLC PUFAs are generated by sequential desaturation/elongation</a:t>
            </a:r>
          </a:p>
          <a:p>
            <a:pPr lvl="1"/>
            <a:r>
              <a:rPr lang="en-US" dirty="0" smtClean="0"/>
              <a:t>But no n-3 or n-3 desaturase </a:t>
            </a:r>
            <a:r>
              <a:rPr lang="en-US" dirty="0" smtClean="0"/>
              <a:t>activity</a:t>
            </a:r>
            <a:endParaRPr lang="en-US" dirty="0"/>
          </a:p>
        </p:txBody>
      </p:sp>
    </p:spTree>
    <p:extLst>
      <p:ext uri="{BB962C8B-B14F-4D97-AF65-F5344CB8AC3E}">
        <p14:creationId xmlns:p14="http://schemas.microsoft.com/office/powerpoint/2010/main" val="895496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4" name="Content Placeholder 3"/>
          <p:cNvSpPr>
            <a:spLocks noGrp="1"/>
          </p:cNvSpPr>
          <p:nvPr>
            <p:ph idx="1"/>
          </p:nvPr>
        </p:nvSpPr>
        <p:spPr/>
        <p:txBody>
          <a:bodyPr/>
          <a:lstStyle/>
          <a:p>
            <a:pPr marL="0" indent="0">
              <a:buNone/>
            </a:pPr>
            <a:r>
              <a:rPr lang="en-US" dirty="0" smtClean="0"/>
              <a:t>Which enzyme is </a:t>
            </a:r>
            <a:r>
              <a:rPr lang="en-US" b="1" u="sng" dirty="0" smtClean="0"/>
              <a:t>not</a:t>
            </a:r>
            <a:r>
              <a:rPr lang="en-US" dirty="0"/>
              <a:t> </a:t>
            </a:r>
            <a:r>
              <a:rPr lang="en-US" dirty="0" smtClean="0"/>
              <a:t>regulated by citrate levels?</a:t>
            </a:r>
          </a:p>
          <a:p>
            <a:pPr marL="914400" lvl="1" indent="-514350">
              <a:buFont typeface="+mj-lt"/>
              <a:buAutoNum type="alphaUcPeriod"/>
            </a:pPr>
            <a:r>
              <a:rPr lang="en-US" dirty="0"/>
              <a:t>Acetyl-CoA Carboxylase (ACC)</a:t>
            </a:r>
          </a:p>
          <a:p>
            <a:pPr marL="914400" lvl="1" indent="-514350">
              <a:buFont typeface="+mj-lt"/>
              <a:buAutoNum type="alphaUcPeriod"/>
            </a:pPr>
            <a:r>
              <a:rPr lang="en-US" dirty="0" smtClean="0"/>
              <a:t>HMG-CoA Reductase (HMGCR)</a:t>
            </a:r>
          </a:p>
          <a:p>
            <a:pPr marL="914400" lvl="1" indent="-514350">
              <a:buFont typeface="+mj-lt"/>
              <a:buAutoNum type="alphaUcPeriod"/>
            </a:pPr>
            <a:r>
              <a:rPr lang="en-US" dirty="0" smtClean="0"/>
              <a:t>Phosphofructokinase 1 (PFK1)</a:t>
            </a:r>
          </a:p>
          <a:p>
            <a:pPr marL="914400" lvl="1" indent="-514350">
              <a:buFont typeface="+mj-lt"/>
              <a:buAutoNum type="alphaUcPeriod"/>
            </a:pPr>
            <a:r>
              <a:rPr lang="en-US" dirty="0" smtClean="0"/>
              <a:t>They are all regulated by citrate levels</a:t>
            </a:r>
          </a:p>
          <a:p>
            <a:pPr marL="914400" lvl="1" indent="-514350">
              <a:buFont typeface="+mj-lt"/>
              <a:buAutoNum type="alphaUcPeriod"/>
            </a:pPr>
            <a:endParaRPr lang="en-US" dirty="0" smtClean="0"/>
          </a:p>
        </p:txBody>
      </p:sp>
    </p:spTree>
    <p:extLst>
      <p:ext uri="{BB962C8B-B14F-4D97-AF65-F5344CB8AC3E}">
        <p14:creationId xmlns:p14="http://schemas.microsoft.com/office/powerpoint/2010/main" val="7079936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Fatty Acid Exercise</a:t>
            </a:r>
            <a:endParaRPr lang="en-US" dirty="0"/>
          </a:p>
        </p:txBody>
      </p:sp>
      <p:sp>
        <p:nvSpPr>
          <p:cNvPr id="3" name="Content Placeholder 2"/>
          <p:cNvSpPr>
            <a:spLocks noGrp="1"/>
          </p:cNvSpPr>
          <p:nvPr>
            <p:ph idx="1"/>
          </p:nvPr>
        </p:nvSpPr>
        <p:spPr/>
        <p:txBody>
          <a:bodyPr/>
          <a:lstStyle/>
          <a:p>
            <a:r>
              <a:rPr lang="en-US" dirty="0" smtClean="0"/>
              <a:t>Palmitate (C16)</a:t>
            </a:r>
          </a:p>
          <a:p>
            <a:pPr lvl="1"/>
            <a:r>
              <a:rPr lang="en-US" dirty="0" smtClean="0"/>
              <a:t>Based on its length, what activity is closest to the methyl group (</a:t>
            </a:r>
            <a:r>
              <a:rPr lang="en-US" dirty="0" smtClean="0">
                <a:latin typeface="Symbol" charset="2"/>
                <a:ea typeface="Symbol" charset="2"/>
                <a:cs typeface="Symbol" charset="2"/>
              </a:rPr>
              <a:t>D</a:t>
            </a:r>
            <a:r>
              <a:rPr lang="en-US" dirty="0" smtClean="0"/>
              <a:t>9,6,5,4)</a:t>
            </a:r>
          </a:p>
          <a:p>
            <a:pPr lvl="1"/>
            <a:r>
              <a:rPr lang="en-US" dirty="0" smtClean="0"/>
              <a:t>What </a:t>
            </a:r>
            <a:r>
              <a:rPr lang="en-US" dirty="0" smtClean="0">
                <a:latin typeface="Symbol" charset="2"/>
                <a:ea typeface="Symbol" charset="2"/>
                <a:cs typeface="Symbol" charset="2"/>
              </a:rPr>
              <a:t>w</a:t>
            </a:r>
            <a:r>
              <a:rPr lang="en-US" dirty="0" smtClean="0"/>
              <a:t>-type of fatty acid is formed?</a:t>
            </a:r>
          </a:p>
          <a:p>
            <a:r>
              <a:rPr lang="en-US" dirty="0" smtClean="0"/>
              <a:t>Repeat for stearate (C18)</a:t>
            </a:r>
          </a:p>
          <a:p>
            <a:r>
              <a:rPr lang="en-US" dirty="0" smtClean="0"/>
              <a:t>What length fatty acid would we need to have to make a n-6 or n-3 MUFA, why is this unlikely endogenously?</a:t>
            </a:r>
          </a:p>
        </p:txBody>
      </p:sp>
    </p:spTree>
    <p:extLst>
      <p:ext uri="{BB962C8B-B14F-4D97-AF65-F5344CB8AC3E}">
        <p14:creationId xmlns:p14="http://schemas.microsoft.com/office/powerpoint/2010/main" val="1672372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Triglyceride Synthesis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72519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Triglyceride Esterification</a:t>
            </a:r>
            <a:endParaRPr lang="en-US" dirty="0"/>
          </a:p>
        </p:txBody>
      </p:sp>
      <p:pic>
        <p:nvPicPr>
          <p:cNvPr id="6" name="Picture 5"/>
          <p:cNvPicPr>
            <a:picLocks noChangeAspect="1"/>
          </p:cNvPicPr>
          <p:nvPr/>
        </p:nvPicPr>
        <p:blipFill>
          <a:blip r:embed="rId3"/>
          <a:stretch>
            <a:fillRect/>
          </a:stretch>
        </p:blipFill>
        <p:spPr>
          <a:xfrm>
            <a:off x="3493974" y="1789624"/>
            <a:ext cx="4169270" cy="4609475"/>
          </a:xfrm>
          <a:prstGeom prst="rect">
            <a:avLst/>
          </a:prstGeom>
        </p:spPr>
      </p:pic>
      <p:sp>
        <p:nvSpPr>
          <p:cNvPr id="7" name="TextBox 6"/>
          <p:cNvSpPr txBox="1"/>
          <p:nvPr/>
        </p:nvSpPr>
        <p:spPr>
          <a:xfrm>
            <a:off x="3034463" y="1682803"/>
            <a:ext cx="1537537" cy="369332"/>
          </a:xfrm>
          <a:prstGeom prst="rect">
            <a:avLst/>
          </a:prstGeom>
          <a:solidFill>
            <a:schemeClr val="bg1"/>
          </a:solidFill>
        </p:spPr>
        <p:txBody>
          <a:bodyPr wrap="none" rtlCol="0">
            <a:spAutoFit/>
          </a:bodyPr>
          <a:lstStyle/>
          <a:p>
            <a:r>
              <a:rPr lang="en-US" smtClean="0"/>
              <a:t>Fatty Acyl-CoA</a:t>
            </a:r>
            <a:endParaRPr lang="en-US" dirty="0"/>
          </a:p>
        </p:txBody>
      </p:sp>
      <p:sp>
        <p:nvSpPr>
          <p:cNvPr id="8" name="TextBox 7"/>
          <p:cNvSpPr txBox="1"/>
          <p:nvPr/>
        </p:nvSpPr>
        <p:spPr>
          <a:xfrm>
            <a:off x="322730" y="2966037"/>
            <a:ext cx="2239214" cy="1200329"/>
          </a:xfrm>
          <a:prstGeom prst="rect">
            <a:avLst/>
          </a:prstGeom>
          <a:noFill/>
        </p:spPr>
        <p:txBody>
          <a:bodyPr wrap="square" rtlCol="0">
            <a:spAutoFit/>
          </a:bodyPr>
          <a:lstStyle/>
          <a:p>
            <a:r>
              <a:rPr lang="en-US" dirty="0" smtClean="0"/>
              <a:t>Fatty Acids</a:t>
            </a:r>
          </a:p>
          <a:p>
            <a:pPr marL="285750" indent="-285750">
              <a:buFont typeface="Arial" charset="0"/>
              <a:buChar char="•"/>
            </a:pPr>
            <a:r>
              <a:rPr lang="en-US" dirty="0" smtClean="0"/>
              <a:t>Dietary</a:t>
            </a:r>
          </a:p>
          <a:p>
            <a:pPr marL="285750" indent="-285750">
              <a:buFont typeface="Arial" charset="0"/>
              <a:buChar char="•"/>
            </a:pPr>
            <a:r>
              <a:rPr lang="en-US" dirty="0" smtClean="0"/>
              <a:t>From </a:t>
            </a:r>
            <a:r>
              <a:rPr lang="en-US" i="1" dirty="0" smtClean="0"/>
              <a:t>de novo </a:t>
            </a:r>
            <a:r>
              <a:rPr lang="en-US" dirty="0" smtClean="0"/>
              <a:t>lipogenesis</a:t>
            </a:r>
            <a:endParaRPr lang="en-US" dirty="0"/>
          </a:p>
        </p:txBody>
      </p:sp>
      <p:cxnSp>
        <p:nvCxnSpPr>
          <p:cNvPr id="11" name="Straight Connector 10"/>
          <p:cNvCxnSpPr/>
          <p:nvPr/>
        </p:nvCxnSpPr>
        <p:spPr>
          <a:xfrm>
            <a:off x="6731213" y="3488551"/>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731213" y="3496235"/>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993747" y="2730097"/>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40762" y="3734440"/>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928815" y="5206328"/>
            <a:ext cx="630091" cy="7684"/>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39113" y="3611496"/>
            <a:ext cx="264816" cy="276999"/>
          </a:xfrm>
          <a:prstGeom prst="rect">
            <a:avLst/>
          </a:prstGeom>
          <a:noFill/>
        </p:spPr>
        <p:txBody>
          <a:bodyPr wrap="none" rtlCol="0">
            <a:spAutoFit/>
          </a:bodyPr>
          <a:lstStyle/>
          <a:p>
            <a:r>
              <a:rPr lang="en-US" sz="1200" dirty="0" smtClean="0"/>
              <a:t>P</a:t>
            </a:r>
            <a:endParaRPr lang="en-US" sz="1200" dirty="0"/>
          </a:p>
        </p:txBody>
      </p:sp>
      <p:cxnSp>
        <p:nvCxnSpPr>
          <p:cNvPr id="33" name="Straight Connector 32"/>
          <p:cNvCxnSpPr/>
          <p:nvPr/>
        </p:nvCxnSpPr>
        <p:spPr>
          <a:xfrm>
            <a:off x="6017579" y="1748366"/>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6122595" y="2391812"/>
            <a:ext cx="146793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017579" y="4158682"/>
            <a:ext cx="1645665"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832182" y="5001913"/>
            <a:ext cx="170571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97246" y="5780160"/>
            <a:ext cx="1665998"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141454" y="5397828"/>
            <a:ext cx="1467933" cy="676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731213" y="4395994"/>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31213" y="4403678"/>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9113" y="4518939"/>
            <a:ext cx="264816" cy="276999"/>
          </a:xfrm>
          <a:prstGeom prst="rect">
            <a:avLst/>
          </a:prstGeom>
          <a:noFill/>
        </p:spPr>
        <p:txBody>
          <a:bodyPr wrap="none" rtlCol="0">
            <a:spAutoFit/>
          </a:bodyPr>
          <a:lstStyle/>
          <a:p>
            <a:r>
              <a:rPr lang="en-US" sz="1200" dirty="0" smtClean="0"/>
              <a:t>P</a:t>
            </a:r>
            <a:endParaRPr lang="en-US" sz="1200" dirty="0"/>
          </a:p>
        </p:txBody>
      </p:sp>
      <p:cxnSp>
        <p:nvCxnSpPr>
          <p:cNvPr id="25" name="Straight Connector 24"/>
          <p:cNvCxnSpPr/>
          <p:nvPr/>
        </p:nvCxnSpPr>
        <p:spPr>
          <a:xfrm>
            <a:off x="6731213" y="4518939"/>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731213" y="5214012"/>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731213" y="5221696"/>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731213" y="5336957"/>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731213" y="6131450"/>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731213" y="6139134"/>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31213" y="6254395"/>
            <a:ext cx="630091" cy="7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731213" y="6385023"/>
            <a:ext cx="630091" cy="7684"/>
          </a:xfrm>
          <a:prstGeom prst="line">
            <a:avLst/>
          </a:prstGeom>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646442" y="4733916"/>
            <a:ext cx="631904" cy="369332"/>
          </a:xfrm>
          <a:prstGeom prst="rect">
            <a:avLst/>
          </a:prstGeom>
          <a:noFill/>
        </p:spPr>
        <p:txBody>
          <a:bodyPr wrap="none" rtlCol="0">
            <a:spAutoFit/>
          </a:bodyPr>
          <a:lstStyle/>
          <a:p>
            <a:r>
              <a:rPr lang="en-US" smtClean="0"/>
              <a:t>Lipin</a:t>
            </a:r>
            <a:endParaRPr lang="en-US" dirty="0"/>
          </a:p>
        </p:txBody>
      </p:sp>
      <p:cxnSp>
        <p:nvCxnSpPr>
          <p:cNvPr id="20" name="Straight Connector 19"/>
          <p:cNvCxnSpPr/>
          <p:nvPr/>
        </p:nvCxnSpPr>
        <p:spPr>
          <a:xfrm>
            <a:off x="6731213" y="2573777"/>
            <a:ext cx="0" cy="238205"/>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539113" y="2689038"/>
            <a:ext cx="264816" cy="276999"/>
          </a:xfrm>
          <a:prstGeom prst="rect">
            <a:avLst/>
          </a:prstGeom>
          <a:noFill/>
        </p:spPr>
        <p:txBody>
          <a:bodyPr wrap="none" rtlCol="0">
            <a:spAutoFit/>
          </a:bodyPr>
          <a:lstStyle/>
          <a:p>
            <a:r>
              <a:rPr lang="en-US" sz="1200" dirty="0" smtClean="0"/>
              <a:t>P</a:t>
            </a:r>
            <a:endParaRPr lang="en-US" sz="1200" dirty="0"/>
          </a:p>
        </p:txBody>
      </p:sp>
    </p:spTree>
    <p:extLst>
      <p:ext uri="{BB962C8B-B14F-4D97-AF65-F5344CB8AC3E}">
        <p14:creationId xmlns:p14="http://schemas.microsoft.com/office/powerpoint/2010/main" val="46321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Glycerol for Triglyceride Synthesis</a:t>
            </a:r>
            <a:endParaRPr lang="en-US" dirty="0"/>
          </a:p>
        </p:txBody>
      </p:sp>
      <p:sp>
        <p:nvSpPr>
          <p:cNvPr id="5" name="Content Placeholder 4"/>
          <p:cNvSpPr>
            <a:spLocks noGrp="1"/>
          </p:cNvSpPr>
          <p:nvPr>
            <p:ph idx="1"/>
          </p:nvPr>
        </p:nvSpPr>
        <p:spPr>
          <a:xfrm>
            <a:off x="457200" y="4311313"/>
            <a:ext cx="8229600" cy="1814850"/>
          </a:xfrm>
        </p:spPr>
        <p:txBody>
          <a:bodyPr/>
          <a:lstStyle/>
          <a:p>
            <a:r>
              <a:rPr lang="en-US" dirty="0" smtClean="0"/>
              <a:t>From glycolysis in liver and adipose</a:t>
            </a:r>
          </a:p>
          <a:p>
            <a:r>
              <a:rPr lang="en-US" dirty="0" smtClean="0"/>
              <a:t>From glycerol </a:t>
            </a:r>
            <a:r>
              <a:rPr lang="en-US" u="sng" dirty="0" smtClean="0"/>
              <a:t>only in liver</a:t>
            </a:r>
          </a:p>
          <a:p>
            <a:r>
              <a:rPr lang="en-US" dirty="0" smtClean="0"/>
              <a:t>Major demand of glucose during lipid storage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8476"/>
            <a:ext cx="9144000" cy="2622837"/>
          </a:xfrm>
          <a:prstGeom prst="rect">
            <a:avLst/>
          </a:prstGeom>
        </p:spPr>
      </p:pic>
    </p:spTree>
    <p:extLst>
      <p:ext uri="{BB962C8B-B14F-4D97-AF65-F5344CB8AC3E}">
        <p14:creationId xmlns:p14="http://schemas.microsoft.com/office/powerpoint/2010/main" val="243730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Lipodystrophy and Insulin Resistance</a:t>
            </a:r>
            <a:endParaRPr lang="en-US" dirty="0"/>
          </a:p>
        </p:txBody>
      </p:sp>
      <p:sp>
        <p:nvSpPr>
          <p:cNvPr id="3" name="Content Placeholder 2"/>
          <p:cNvSpPr>
            <a:spLocks noGrp="1"/>
          </p:cNvSpPr>
          <p:nvPr>
            <p:ph idx="1"/>
          </p:nvPr>
        </p:nvSpPr>
        <p:spPr>
          <a:xfrm>
            <a:off x="457200" y="1600201"/>
            <a:ext cx="8229600" cy="2402174"/>
          </a:xfrm>
        </p:spPr>
        <p:txBody>
          <a:bodyPr>
            <a:normAutofit fontScale="92500" lnSpcReduction="10000"/>
          </a:bodyPr>
          <a:lstStyle/>
          <a:p>
            <a:r>
              <a:rPr lang="en-US" dirty="0" smtClean="0"/>
              <a:t>If fat cannot be stored in adipocytes effectively it ends up in liver/muscle/blood vessels</a:t>
            </a:r>
          </a:p>
          <a:p>
            <a:pPr lvl="1"/>
            <a:r>
              <a:rPr lang="en-US" dirty="0" smtClean="0"/>
              <a:t>Insulin resistance/diabetes if in the liver</a:t>
            </a:r>
          </a:p>
          <a:p>
            <a:r>
              <a:rPr lang="en-US" dirty="0" smtClean="0"/>
              <a:t>Familial lipodystrophy genes include </a:t>
            </a:r>
            <a:r>
              <a:rPr lang="en-US" i="1" dirty="0" smtClean="0"/>
              <a:t>LMNA, </a:t>
            </a:r>
            <a:r>
              <a:rPr lang="en-US" i="1" dirty="0" err="1" smtClean="0"/>
              <a:t>Lipin</a:t>
            </a:r>
            <a:r>
              <a:rPr lang="en-US" i="1" dirty="0" smtClean="0"/>
              <a:t>, AGPAT2</a:t>
            </a:r>
          </a:p>
          <a:p>
            <a:pPr lvl="1"/>
            <a:endParaRPr lang="en-US" dirty="0" smtClean="0"/>
          </a:p>
        </p:txBody>
      </p:sp>
      <p:pic>
        <p:nvPicPr>
          <p:cNvPr id="4" name="Picture 3"/>
          <p:cNvPicPr>
            <a:picLocks noChangeAspect="1"/>
          </p:cNvPicPr>
          <p:nvPr/>
        </p:nvPicPr>
        <p:blipFill>
          <a:blip r:embed="rId2"/>
          <a:stretch>
            <a:fillRect/>
          </a:stretch>
        </p:blipFill>
        <p:spPr>
          <a:xfrm>
            <a:off x="2293495" y="3735770"/>
            <a:ext cx="5156616" cy="2980981"/>
          </a:xfrm>
          <a:prstGeom prst="rect">
            <a:avLst/>
          </a:prstGeom>
        </p:spPr>
      </p:pic>
    </p:spTree>
    <p:extLst>
      <p:ext uri="{BB962C8B-B14F-4D97-AF65-F5344CB8AC3E}">
        <p14:creationId xmlns:p14="http://schemas.microsoft.com/office/powerpoint/2010/main" val="104810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Cholesterol</a:t>
            </a:r>
            <a:r>
              <a:rPr lang="en-US" sz="4400" b="0" i="0" u="none" strike="noStrike" cap="none" dirty="0" smtClean="0">
                <a:solidFill>
                  <a:schemeClr val="dk1"/>
                </a:solidFill>
                <a:latin typeface="Calibri"/>
                <a:ea typeface="Calibri"/>
                <a:cs typeface="Calibri"/>
                <a:sym typeface="Calibri"/>
              </a:rPr>
              <a:t> Synthesis</a:t>
            </a:r>
            <a:endParaRPr lang="en-US" sz="4400" b="0" i="0" u="none" strike="noStrike" cap="none" baseline="0" dirty="0">
              <a:solidFill>
                <a:schemeClr val="dk1"/>
              </a:solidFill>
              <a:latin typeface="Calibri"/>
              <a:ea typeface="Calibri"/>
              <a:cs typeface="Calibri"/>
              <a:sym typeface="Calibri"/>
            </a:endParaRPr>
          </a:p>
        </p:txBody>
      </p:sp>
      <p:sp>
        <p:nvSpPr>
          <p:cNvPr id="2" name="Slide Number Placeholder 1"/>
          <p:cNvSpPr>
            <a:spLocks noGrp="1"/>
          </p:cNvSpPr>
          <p:nvPr>
            <p:ph type="sldNum" sz="quarter" idx="12"/>
          </p:nvPr>
        </p:nvSpPr>
        <p:spPr/>
        <p:txBody>
          <a:bodyPr/>
          <a:lstStyle/>
          <a:p>
            <a:fld id="{467B28A3-7141-F547-B902-7DA9814E74F5}" type="slidenum">
              <a:rPr lang="en-US" smtClean="0"/>
              <a:t>35</a:t>
            </a:fld>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6059889"/>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HMG-CoA Reductase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534" y="1313095"/>
            <a:ext cx="4191000" cy="5461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63" y="1229192"/>
            <a:ext cx="3395806" cy="5628807"/>
          </a:xfrm>
          <a:prstGeom prst="rect">
            <a:avLst/>
          </a:prstGeom>
        </p:spPr>
      </p:pic>
    </p:spTree>
    <p:extLst>
      <p:ext uri="{BB962C8B-B14F-4D97-AF65-F5344CB8AC3E}">
        <p14:creationId xmlns:p14="http://schemas.microsoft.com/office/powerpoint/2010/main" val="6846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HMGCR is the Target of Statins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998" y="1417638"/>
            <a:ext cx="3342004" cy="5104151"/>
          </a:xfrm>
          <a:prstGeom prst="rect">
            <a:avLst/>
          </a:prstGeom>
        </p:spPr>
      </p:pic>
    </p:spTree>
    <p:extLst>
      <p:ext uri="{BB962C8B-B14F-4D97-AF65-F5344CB8AC3E}">
        <p14:creationId xmlns:p14="http://schemas.microsoft.com/office/powerpoint/2010/main" val="5626258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lvl="0">
              <a:spcBef>
                <a:spcPts val="0"/>
              </a:spcBef>
              <a:buClr>
                <a:schemeClr val="dk1"/>
              </a:buClr>
              <a:buSzPct val="25000"/>
            </a:pPr>
            <a:r>
              <a:rPr lang="en-US" sz="3950" dirty="0">
                <a:solidFill>
                  <a:schemeClr val="dk1"/>
                </a:solidFill>
                <a:ea typeface="Calibri"/>
                <a:cs typeface="Calibri"/>
                <a:sym typeface="Calibri"/>
              </a:rPr>
              <a:t>Cholesterol </a:t>
            </a:r>
            <a:r>
              <a:rPr lang="en-US" sz="3950" dirty="0" smtClean="0">
                <a:solidFill>
                  <a:schemeClr val="dk1"/>
                </a:solidFill>
                <a:ea typeface="Calibri"/>
                <a:cs typeface="Calibri"/>
                <a:sym typeface="Calibri"/>
              </a:rPr>
              <a:t>Biosynthesis Regulation </a:t>
            </a:r>
            <a:endParaRPr lang="en-US" sz="3950" b="0" i="0" u="none" strike="noStrike" cap="none" baseline="0" dirty="0">
              <a:solidFill>
                <a:schemeClr val="dk1"/>
              </a:solidFill>
              <a:latin typeface="Calibri"/>
              <a:ea typeface="Calibri"/>
              <a:cs typeface="Calibri"/>
              <a:sym typeface="Calibri"/>
            </a:endParaRPr>
          </a:p>
        </p:txBody>
      </p:sp>
      <p:sp>
        <p:nvSpPr>
          <p:cNvPr id="120" name="Shape 120"/>
          <p:cNvSpPr txBox="1">
            <a:spLocks noGrp="1"/>
          </p:cNvSpPr>
          <p:nvPr>
            <p:ph type="body" idx="1"/>
          </p:nvPr>
        </p:nvSpPr>
        <p:spPr>
          <a:xfrm>
            <a:off x="212980" y="1380321"/>
            <a:ext cx="5019847"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Negative feedback </a:t>
            </a:r>
            <a:r>
              <a:rPr lang="en-US" sz="3200" b="0" i="0" u="none" strike="noStrike" cap="none" baseline="0" dirty="0" smtClean="0">
                <a:solidFill>
                  <a:schemeClr val="dk1"/>
                </a:solidFill>
                <a:latin typeface="Calibri"/>
                <a:ea typeface="Calibri"/>
                <a:cs typeface="Calibri"/>
                <a:sym typeface="Calibri"/>
              </a:rPr>
              <a:t>on </a:t>
            </a:r>
            <a:r>
              <a:rPr lang="en-US" sz="3200" b="0" i="0" strike="noStrike" cap="none" baseline="0" dirty="0">
                <a:latin typeface="Calibri"/>
                <a:ea typeface="Calibri"/>
                <a:cs typeface="Calibri"/>
                <a:sym typeface="Calibri"/>
              </a:rPr>
              <a:t>HMG CoA </a:t>
            </a:r>
            <a:r>
              <a:rPr lang="en-US" sz="3200" b="0" i="0" strike="noStrike" cap="none" baseline="0" dirty="0" smtClean="0">
                <a:latin typeface="Calibri"/>
                <a:ea typeface="Calibri"/>
                <a:cs typeface="Calibri"/>
                <a:sym typeface="Calibri"/>
              </a:rPr>
              <a:t>reductase</a:t>
            </a:r>
            <a:endParaRPr sz="3200" b="0" i="0" strike="noStrike" cap="none" baseline="0" dirty="0">
              <a:latin typeface="Calibri"/>
              <a:ea typeface="Calibri"/>
              <a:cs typeface="Calibri"/>
              <a:sym typeface="Calibri"/>
            </a:endParaRPr>
          </a:p>
          <a:p>
            <a:pPr marL="342900" marR="0" lvl="0" indent="-342900" algn="l" rtl="0">
              <a:spcBef>
                <a:spcPts val="64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Dietary intake of cholesterol suppresses production </a:t>
            </a:r>
            <a:r>
              <a:rPr lang="en-US" sz="3200" b="0" i="0" u="sng" strike="noStrike" cap="none" baseline="0" dirty="0">
                <a:solidFill>
                  <a:schemeClr val="dk1"/>
                </a:solidFill>
                <a:latin typeface="Calibri"/>
                <a:ea typeface="Calibri"/>
                <a:cs typeface="Calibri"/>
                <a:sym typeface="Calibri"/>
              </a:rPr>
              <a:t>only in </a:t>
            </a:r>
            <a:r>
              <a:rPr lang="en-US" sz="3200" b="0" i="0" u="sng" strike="noStrike" cap="none" baseline="0" dirty="0" smtClean="0">
                <a:solidFill>
                  <a:schemeClr val="dk1"/>
                </a:solidFill>
                <a:latin typeface="Calibri"/>
                <a:ea typeface="Calibri"/>
                <a:cs typeface="Calibri"/>
                <a:sym typeface="Calibri"/>
              </a:rPr>
              <a:t>liver</a:t>
            </a:r>
          </a:p>
          <a:p>
            <a:pPr lvl="1" indent="-342900">
              <a:spcBef>
                <a:spcPts val="640"/>
              </a:spcBef>
              <a:buClr>
                <a:schemeClr val="dk1"/>
              </a:buClr>
              <a:buSzPct val="100000"/>
              <a:buFont typeface="Arial"/>
              <a:buChar char="•"/>
            </a:pPr>
            <a:r>
              <a:rPr lang="en-US" sz="2800" dirty="0" smtClean="0">
                <a:solidFill>
                  <a:schemeClr val="dk1"/>
                </a:solidFill>
                <a:latin typeface="Calibri"/>
                <a:ea typeface="Calibri"/>
                <a:cs typeface="Calibri"/>
                <a:sym typeface="Calibri"/>
              </a:rPr>
              <a:t>Specific sterol responsible for  feedback unclear but is most likely a 25-oxysterol</a:t>
            </a:r>
            <a:endParaRPr lang="en-US" sz="2800" b="0" i="0" strike="noStrike" cap="none" baseline="0" dirty="0">
              <a:solidFill>
                <a:schemeClr val="dk1"/>
              </a:solidFill>
              <a:latin typeface="Calibri"/>
              <a:ea typeface="Calibri"/>
              <a:cs typeface="Calibri"/>
              <a:sym typeface="Calibri"/>
            </a:endParaRPr>
          </a:p>
          <a:p>
            <a:pPr marL="342900" marR="0" lvl="0" indent="-139700" algn="l" rtl="0">
              <a:spcBef>
                <a:spcPts val="640"/>
              </a:spcBef>
              <a:buClr>
                <a:schemeClr val="dk1"/>
              </a:buClr>
              <a:buFont typeface="Arial"/>
              <a:buNone/>
            </a:pPr>
            <a:endParaRPr sz="3200" b="0" i="0" strike="noStrike" cap="none" baseline="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177369" y="1196321"/>
            <a:ext cx="3453973" cy="4709963"/>
          </a:xfrm>
          <a:prstGeom prst="rect">
            <a:avLst/>
          </a:prstGeom>
        </p:spPr>
      </p:pic>
      <p:sp>
        <p:nvSpPr>
          <p:cNvPr id="4" name="TextBox 3"/>
          <p:cNvSpPr txBox="1"/>
          <p:nvPr/>
        </p:nvSpPr>
        <p:spPr>
          <a:xfrm>
            <a:off x="409058" y="5911230"/>
            <a:ext cx="8734942" cy="1200329"/>
          </a:xfrm>
          <a:prstGeom prst="rect">
            <a:avLst/>
          </a:prstGeom>
          <a:noFill/>
        </p:spPr>
        <p:txBody>
          <a:bodyPr wrap="square" rtlCol="0">
            <a:spAutoFit/>
          </a:bodyPr>
          <a:lstStyle/>
          <a:p>
            <a:r>
              <a:rPr lang="en-US" dirty="0" smtClean="0"/>
              <a:t>Song BL, </a:t>
            </a:r>
            <a:r>
              <a:rPr lang="en-US" dirty="0" err="1" smtClean="0"/>
              <a:t>Javitt</a:t>
            </a:r>
            <a:r>
              <a:rPr lang="en-US" dirty="0" smtClean="0"/>
              <a:t> NB, </a:t>
            </a:r>
            <a:r>
              <a:rPr lang="en-US" dirty="0" err="1" smtClean="0"/>
              <a:t>DeBose</a:t>
            </a:r>
            <a:r>
              <a:rPr lang="en-US" dirty="0" smtClean="0"/>
              <a:t>-Boyd RA. </a:t>
            </a:r>
            <a:r>
              <a:rPr lang="en-US" dirty="0" err="1" smtClean="0"/>
              <a:t>Insig</a:t>
            </a:r>
            <a:r>
              <a:rPr lang="en-US" dirty="0" smtClean="0"/>
              <a:t>-mediated degradation of HMG CoA reductase stimulated by </a:t>
            </a:r>
            <a:r>
              <a:rPr lang="en-US" dirty="0" err="1" smtClean="0"/>
              <a:t>lanosterol</a:t>
            </a:r>
            <a:r>
              <a:rPr lang="en-US" dirty="0" smtClean="0"/>
              <a:t>, an intermediate in the synthesis of cholesterol. Cell </a:t>
            </a:r>
            <a:r>
              <a:rPr lang="en-US" dirty="0" err="1" smtClean="0"/>
              <a:t>Metab</a:t>
            </a:r>
            <a:r>
              <a:rPr lang="en-US" dirty="0" smtClean="0"/>
              <a:t>. 2005; 1: 179–89. </a:t>
            </a:r>
            <a:r>
              <a:rPr lang="en-US" dirty="0" err="1" smtClean="0"/>
              <a:t>doi</a:t>
            </a:r>
            <a:r>
              <a:rPr lang="en-US" dirty="0" smtClean="0"/>
              <a:t>: 10.1016/j.cmet.2005.01.001.</a:t>
            </a:r>
          </a:p>
          <a:p>
            <a:endParaRPr lang="en-US" dirty="0"/>
          </a:p>
        </p:txBody>
      </p:sp>
    </p:spTree>
    <p:extLst>
      <p:ext uri="{BB962C8B-B14F-4D97-AF65-F5344CB8AC3E}">
        <p14:creationId xmlns:p14="http://schemas.microsoft.com/office/powerpoint/2010/main" val="521762936"/>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Transcriptional Regulation of Cholesterol Biogenesis</a:t>
            </a:r>
            <a:endParaRPr lang="en-US" dirty="0"/>
          </a:p>
        </p:txBody>
      </p:sp>
      <p:sp>
        <p:nvSpPr>
          <p:cNvPr id="6" name="Content Placeholder 5"/>
          <p:cNvSpPr>
            <a:spLocks noGrp="1"/>
          </p:cNvSpPr>
          <p:nvPr>
            <p:ph idx="1"/>
          </p:nvPr>
        </p:nvSpPr>
        <p:spPr>
          <a:xfrm>
            <a:off x="5017674" y="1600200"/>
            <a:ext cx="3669125" cy="4525963"/>
          </a:xfrm>
        </p:spPr>
        <p:txBody>
          <a:bodyPr>
            <a:normAutofit fontScale="92500"/>
          </a:bodyPr>
          <a:lstStyle/>
          <a:p>
            <a:r>
              <a:rPr lang="en-US" dirty="0" smtClean="0"/>
              <a:t>SREBP2 activation is </a:t>
            </a:r>
            <a:r>
              <a:rPr lang="en-US" b="1" u="sng" dirty="0" smtClean="0"/>
              <a:t>inhibited</a:t>
            </a:r>
            <a:r>
              <a:rPr lang="en-US" dirty="0" smtClean="0"/>
              <a:t> by sterols</a:t>
            </a:r>
          </a:p>
          <a:p>
            <a:r>
              <a:rPr lang="en-US" dirty="0" smtClean="0"/>
              <a:t>Targets </a:t>
            </a:r>
            <a:r>
              <a:rPr lang="en-US" dirty="0"/>
              <a:t>of </a:t>
            </a:r>
            <a:r>
              <a:rPr lang="en-US" dirty="0" smtClean="0"/>
              <a:t>SREBP2 reduced when sterols are high:</a:t>
            </a:r>
            <a:endParaRPr lang="en-US" dirty="0"/>
          </a:p>
          <a:p>
            <a:pPr marL="685800" lvl="1">
              <a:buFont typeface="Arial" charset="0"/>
              <a:buChar char="•"/>
            </a:pPr>
            <a:r>
              <a:rPr lang="en-US" dirty="0" smtClean="0"/>
              <a:t>HMG-CoA Reductase</a:t>
            </a:r>
            <a:endParaRPr lang="en-US" dirty="0"/>
          </a:p>
          <a:p>
            <a:pPr marL="685800" lvl="1">
              <a:buFont typeface="Arial" charset="0"/>
              <a:buChar char="•"/>
            </a:pPr>
            <a:r>
              <a:rPr lang="en-US" dirty="0" smtClean="0"/>
              <a:t>HMG-CoA Synthase</a:t>
            </a:r>
            <a:endParaRPr lang="en-US" dirty="0"/>
          </a:p>
          <a:p>
            <a:pPr marL="685800" lvl="1">
              <a:buFont typeface="Arial" charset="0"/>
              <a:buChar char="•"/>
            </a:pPr>
            <a:r>
              <a:rPr lang="en-US" dirty="0"/>
              <a:t>LDL Receptor</a:t>
            </a:r>
          </a:p>
          <a:p>
            <a:endParaRPr lang="en-US" dirty="0"/>
          </a:p>
        </p:txBody>
      </p:sp>
      <p:pic>
        <p:nvPicPr>
          <p:cNvPr id="4" name="Picture 3"/>
          <p:cNvPicPr>
            <a:picLocks noChangeAspect="1"/>
          </p:cNvPicPr>
          <p:nvPr/>
        </p:nvPicPr>
        <p:blipFill>
          <a:blip r:embed="rId2"/>
          <a:stretch>
            <a:fillRect/>
          </a:stretch>
        </p:blipFill>
        <p:spPr>
          <a:xfrm>
            <a:off x="215484" y="2113613"/>
            <a:ext cx="4880071" cy="3318448"/>
          </a:xfrm>
          <a:prstGeom prst="rect">
            <a:avLst/>
          </a:prstGeom>
        </p:spPr>
      </p:pic>
    </p:spTree>
    <p:extLst>
      <p:ext uri="{BB962C8B-B14F-4D97-AF65-F5344CB8AC3E}">
        <p14:creationId xmlns:p14="http://schemas.microsoft.com/office/powerpoint/2010/main" val="169516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blinds(horizontal)">
                                      <p:cBhvr>
                                        <p:cTn id="18" dur="500"/>
                                        <p:tgtEl>
                                          <p:spTgt spid="6">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blinds(horizontal)">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#2</a:t>
            </a:r>
            <a:endParaRPr lang="en-US" dirty="0"/>
          </a:p>
        </p:txBody>
      </p:sp>
      <p:sp>
        <p:nvSpPr>
          <p:cNvPr id="3" name="Content Placeholder 2"/>
          <p:cNvSpPr>
            <a:spLocks noGrp="1"/>
          </p:cNvSpPr>
          <p:nvPr>
            <p:ph idx="1"/>
          </p:nvPr>
        </p:nvSpPr>
        <p:spPr/>
        <p:txBody>
          <a:bodyPr/>
          <a:lstStyle/>
          <a:p>
            <a:pPr marL="0" indent="0">
              <a:buNone/>
            </a:pPr>
            <a:r>
              <a:rPr lang="en-US" dirty="0" smtClean="0"/>
              <a:t>What is the rate limiting enzyme for </a:t>
            </a:r>
            <a:r>
              <a:rPr lang="en-US" i="1" dirty="0" smtClean="0"/>
              <a:t>de novo</a:t>
            </a:r>
            <a:r>
              <a:rPr lang="en-US" dirty="0" smtClean="0"/>
              <a:t> lipogenesis?</a:t>
            </a:r>
          </a:p>
          <a:p>
            <a:pPr marL="971550" lvl="1" indent="-514350">
              <a:buFont typeface="+mj-lt"/>
              <a:buAutoNum type="alphaUcPeriod"/>
            </a:pPr>
            <a:r>
              <a:rPr lang="en-US" dirty="0" smtClean="0"/>
              <a:t>Acetyl-CoA Carboxylase</a:t>
            </a:r>
          </a:p>
          <a:p>
            <a:pPr marL="971550" lvl="1" indent="-514350">
              <a:buFont typeface="+mj-lt"/>
              <a:buAutoNum type="alphaUcPeriod"/>
            </a:pPr>
            <a:r>
              <a:rPr lang="en-US" dirty="0" smtClean="0"/>
              <a:t>ATP-Citrate </a:t>
            </a:r>
            <a:r>
              <a:rPr lang="en-US" dirty="0" err="1" smtClean="0"/>
              <a:t>Lyase</a:t>
            </a:r>
            <a:endParaRPr lang="en-US" dirty="0" smtClean="0"/>
          </a:p>
          <a:p>
            <a:pPr marL="971550" lvl="1" indent="-514350">
              <a:buFont typeface="+mj-lt"/>
              <a:buAutoNum type="alphaUcPeriod"/>
            </a:pPr>
            <a:r>
              <a:rPr lang="en-US" dirty="0" smtClean="0"/>
              <a:t>Fatty Acid Synthase</a:t>
            </a:r>
          </a:p>
          <a:p>
            <a:pPr marL="971550" lvl="1" indent="-514350">
              <a:buFont typeface="+mj-lt"/>
              <a:buAutoNum type="alphaUcPeriod"/>
            </a:pPr>
            <a:r>
              <a:rPr lang="en-US" dirty="0" smtClean="0"/>
              <a:t>HMG-CoA Reductase</a:t>
            </a:r>
            <a:endParaRPr lang="en-US" dirty="0"/>
          </a:p>
        </p:txBody>
      </p:sp>
    </p:spTree>
    <p:extLst>
      <p:ext uri="{BB962C8B-B14F-4D97-AF65-F5344CB8AC3E}">
        <p14:creationId xmlns:p14="http://schemas.microsoft.com/office/powerpoint/2010/main" val="8340200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63" y="274638"/>
            <a:ext cx="9356215" cy="1143000"/>
          </a:xfrm>
        </p:spPr>
        <p:txBody>
          <a:bodyPr>
            <a:normAutofit/>
          </a:bodyPr>
          <a:lstStyle/>
          <a:p>
            <a:r>
              <a:rPr lang="en-US" dirty="0" smtClean="0"/>
              <a:t>AMPK Regulates Cholesterol Synthesis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68" y="1417638"/>
            <a:ext cx="8614203" cy="3816524"/>
          </a:xfrm>
          <a:prstGeom prst="rect">
            <a:avLst/>
          </a:prstGeom>
        </p:spPr>
      </p:pic>
      <p:sp>
        <p:nvSpPr>
          <p:cNvPr id="5" name="TextBox 4"/>
          <p:cNvSpPr txBox="1"/>
          <p:nvPr/>
        </p:nvSpPr>
        <p:spPr>
          <a:xfrm>
            <a:off x="570403" y="5576341"/>
            <a:ext cx="8393715" cy="646331"/>
          </a:xfrm>
          <a:prstGeom prst="rect">
            <a:avLst/>
          </a:prstGeom>
          <a:noFill/>
        </p:spPr>
        <p:txBody>
          <a:bodyPr wrap="square" rtlCol="0">
            <a:spAutoFit/>
          </a:bodyPr>
          <a:lstStyle/>
          <a:p>
            <a:r>
              <a:rPr lang="en-US" dirty="0" smtClean="0"/>
              <a:t>AMPK Prevents both cholesterol </a:t>
            </a:r>
            <a:r>
              <a:rPr lang="en-US" smtClean="0"/>
              <a:t>(HMGCR) and </a:t>
            </a:r>
            <a:r>
              <a:rPr lang="en-US" dirty="0" smtClean="0"/>
              <a:t>fatty acid </a:t>
            </a:r>
            <a:r>
              <a:rPr lang="en-US" smtClean="0"/>
              <a:t>synthesis (ACC) when </a:t>
            </a:r>
            <a:r>
              <a:rPr lang="en-US" dirty="0" smtClean="0"/>
              <a:t>there is energy demand</a:t>
            </a:r>
            <a:endParaRPr lang="en-US" dirty="0"/>
          </a:p>
        </p:txBody>
      </p:sp>
    </p:spTree>
    <p:extLst>
      <p:ext uri="{BB962C8B-B14F-4D97-AF65-F5344CB8AC3E}">
        <p14:creationId xmlns:p14="http://schemas.microsoft.com/office/powerpoint/2010/main" val="1751850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Ketogenesis</a:t>
            </a:r>
            <a:endParaRPr lang="en-US" dirty="0"/>
          </a:p>
        </p:txBody>
      </p:sp>
      <p:sp>
        <p:nvSpPr>
          <p:cNvPr id="5" name="Text Placeholder 4"/>
          <p:cNvSpPr>
            <a:spLocks noGrp="1"/>
          </p:cNvSpPr>
          <p:nvPr>
            <p:ph type="body" idx="1"/>
          </p:nvPr>
        </p:nvSpPr>
        <p:spPr/>
        <p:txBody>
          <a:bodyPr/>
          <a:lstStyle/>
          <a:p>
            <a:r>
              <a:rPr lang="en-US" dirty="0" smtClean="0"/>
              <a:t>What happens when Acetyl-CoA production exceeds demand?</a:t>
            </a:r>
            <a:endParaRPr lang="en-US" dirty="0"/>
          </a:p>
        </p:txBody>
      </p:sp>
    </p:spTree>
    <p:extLst>
      <p:ext uri="{BB962C8B-B14F-4D97-AF65-F5344CB8AC3E}">
        <p14:creationId xmlns:p14="http://schemas.microsoft.com/office/powerpoint/2010/main" val="753867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Ketogenesis</a:t>
            </a:r>
            <a:endParaRPr lang="en-US" dirty="0"/>
          </a:p>
        </p:txBody>
      </p:sp>
      <p:sp>
        <p:nvSpPr>
          <p:cNvPr id="3" name="Content Placeholder 2"/>
          <p:cNvSpPr>
            <a:spLocks noGrp="1"/>
          </p:cNvSpPr>
          <p:nvPr>
            <p:ph idx="1"/>
          </p:nvPr>
        </p:nvSpPr>
        <p:spPr>
          <a:xfrm>
            <a:off x="457200" y="1600200"/>
            <a:ext cx="5943600" cy="4525963"/>
          </a:xfrm>
        </p:spPr>
        <p:txBody>
          <a:bodyPr>
            <a:normAutofit lnSpcReduction="10000"/>
          </a:bodyPr>
          <a:lstStyle/>
          <a:p>
            <a:r>
              <a:rPr lang="en-US" dirty="0" err="1" smtClean="0"/>
              <a:t>Ketogenesis</a:t>
            </a:r>
            <a:r>
              <a:rPr lang="en-US" dirty="0" smtClean="0"/>
              <a:t> produces ketone bodies</a:t>
            </a:r>
          </a:p>
          <a:p>
            <a:pPr lvl="1"/>
            <a:r>
              <a:rPr lang="en-US" dirty="0" smtClean="0"/>
              <a:t>Acetone</a:t>
            </a:r>
          </a:p>
          <a:p>
            <a:pPr lvl="1"/>
            <a:r>
              <a:rPr lang="en-US" dirty="0" smtClean="0"/>
              <a:t>Acetoacetate</a:t>
            </a:r>
            <a:endParaRPr lang="en-US" dirty="0" smtClean="0"/>
          </a:p>
          <a:p>
            <a:pPr lvl="1"/>
            <a:r>
              <a:rPr lang="en-US" dirty="0" smtClean="0"/>
              <a:t>Beta-</a:t>
            </a:r>
            <a:r>
              <a:rPr lang="en-US" dirty="0" err="1" smtClean="0"/>
              <a:t>hydroxybutyrate</a:t>
            </a:r>
            <a:endParaRPr lang="en-US" dirty="0" smtClean="0"/>
          </a:p>
          <a:p>
            <a:r>
              <a:rPr lang="en-US" dirty="0" smtClean="0"/>
              <a:t>First steps same as cholesterol</a:t>
            </a:r>
          </a:p>
          <a:p>
            <a:r>
              <a:rPr lang="en-US" dirty="0" smtClean="0"/>
              <a:t>Transported </a:t>
            </a:r>
            <a:r>
              <a:rPr lang="en-US" dirty="0" smtClean="0"/>
              <a:t>to other tissues </a:t>
            </a:r>
            <a:r>
              <a:rPr lang="en-US" dirty="0" smtClean="0"/>
              <a:t>to be </a:t>
            </a:r>
            <a:r>
              <a:rPr lang="en-US" dirty="0" smtClean="0"/>
              <a:t>oxidized (converted back to Acetyl-CoA)</a:t>
            </a: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103" y="1319001"/>
            <a:ext cx="1764353" cy="5239594"/>
          </a:xfrm>
          <a:prstGeom prst="rect">
            <a:avLst/>
          </a:prstGeom>
        </p:spPr>
      </p:pic>
    </p:spTree>
    <p:extLst>
      <p:ext uri="{BB962C8B-B14F-4D97-AF65-F5344CB8AC3E}">
        <p14:creationId xmlns:p14="http://schemas.microsoft.com/office/powerpoint/2010/main" val="19019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5"/>
            <a:ext cx="8229600" cy="1143000"/>
          </a:xfrm>
        </p:spPr>
        <p:txBody>
          <a:bodyPr>
            <a:normAutofit/>
          </a:bodyPr>
          <a:lstStyle/>
          <a:p>
            <a:r>
              <a:rPr lang="en-US" sz="4000" dirty="0" smtClean="0"/>
              <a:t>Ketone Bodies</a:t>
            </a:r>
            <a:endParaRPr lang="en-US" sz="4000" dirty="0"/>
          </a:p>
        </p:txBody>
      </p:sp>
      <p:sp>
        <p:nvSpPr>
          <p:cNvPr id="3" name="Content Placeholder 2"/>
          <p:cNvSpPr>
            <a:spLocks noGrp="1"/>
          </p:cNvSpPr>
          <p:nvPr>
            <p:ph idx="1"/>
          </p:nvPr>
        </p:nvSpPr>
        <p:spPr>
          <a:xfrm>
            <a:off x="199571" y="979714"/>
            <a:ext cx="8817429" cy="2451310"/>
          </a:xfrm>
        </p:spPr>
        <p:txBody>
          <a:bodyPr>
            <a:normAutofit fontScale="77500" lnSpcReduction="20000"/>
          </a:bodyPr>
          <a:lstStyle/>
          <a:p>
            <a:r>
              <a:rPr lang="en-US" u="sng" dirty="0" err="1" smtClean="0"/>
              <a:t>Ketogenesis</a:t>
            </a:r>
            <a:r>
              <a:rPr lang="en-US" dirty="0" smtClean="0"/>
              <a:t>:</a:t>
            </a:r>
          </a:p>
          <a:p>
            <a:pPr lvl="1"/>
            <a:r>
              <a:rPr lang="en-US" dirty="0" smtClean="0"/>
              <a:t>Mainly occurs in liver</a:t>
            </a:r>
            <a:endParaRPr lang="en-US" dirty="0"/>
          </a:p>
          <a:p>
            <a:pPr lvl="1"/>
            <a:r>
              <a:rPr lang="en-US" dirty="0" smtClean="0"/>
              <a:t>Ketones do not stay in liver because it lacks </a:t>
            </a:r>
            <a:r>
              <a:rPr lang="en-US" dirty="0"/>
              <a:t>enzyme for initial reaction of ketone body oxidation</a:t>
            </a:r>
          </a:p>
          <a:p>
            <a:r>
              <a:rPr lang="en-US" u="sng" dirty="0" smtClean="0"/>
              <a:t>Ketone body oxidation</a:t>
            </a:r>
            <a:r>
              <a:rPr lang="en-US" dirty="0" smtClean="0"/>
              <a:t>: </a:t>
            </a:r>
            <a:r>
              <a:rPr lang="en-US" sz="2800" dirty="0" smtClean="0"/>
              <a:t>ketone bodies </a:t>
            </a:r>
            <a:r>
              <a:rPr lang="en-US" sz="2800" dirty="0" smtClean="0">
                <a:sym typeface="Wingdings"/>
              </a:rPr>
              <a:t> </a:t>
            </a:r>
            <a:r>
              <a:rPr lang="en-US" sz="2800" dirty="0" smtClean="0">
                <a:sym typeface="Wingdings"/>
              </a:rPr>
              <a:t>Acetyl </a:t>
            </a:r>
            <a:r>
              <a:rPr lang="en-US" sz="2800" dirty="0" smtClean="0">
                <a:sym typeface="Wingdings"/>
              </a:rPr>
              <a:t>CoA</a:t>
            </a:r>
          </a:p>
          <a:p>
            <a:pPr lvl="1"/>
            <a:r>
              <a:rPr lang="en-US" sz="2400" dirty="0" smtClean="0">
                <a:cs typeface="Calibri"/>
                <a:sym typeface="Wingdings"/>
              </a:rPr>
              <a:t>Brain, heart, muscle, etc.</a:t>
            </a:r>
          </a:p>
          <a:p>
            <a:pPr lvl="1"/>
            <a:r>
              <a:rPr lang="en-US" sz="2400" dirty="0" smtClean="0">
                <a:cs typeface="Calibri"/>
                <a:sym typeface="Wingdings"/>
              </a:rPr>
              <a:t>Acetyl CoA enters </a:t>
            </a:r>
            <a:r>
              <a:rPr lang="en-US" sz="2400" dirty="0" smtClean="0">
                <a:cs typeface="Calibri"/>
                <a:sym typeface="Wingdings"/>
              </a:rPr>
              <a:t>TCA cycle</a:t>
            </a:r>
            <a:endParaRPr lang="en-US" sz="2400" dirty="0">
              <a:cs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91" y="3431024"/>
            <a:ext cx="7517501" cy="3278753"/>
          </a:xfrm>
          <a:prstGeom prst="rect">
            <a:avLst/>
          </a:prstGeom>
        </p:spPr>
      </p:pic>
    </p:spTree>
    <p:extLst>
      <p:ext uri="{BB962C8B-B14F-4D97-AF65-F5344CB8AC3E}">
        <p14:creationId xmlns:p14="http://schemas.microsoft.com/office/powerpoint/2010/main" val="1310047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Diabetic Ketoacidosis</a:t>
            </a:r>
            <a:endParaRPr lang="en-US" dirty="0"/>
          </a:p>
        </p:txBody>
      </p:sp>
      <p:sp>
        <p:nvSpPr>
          <p:cNvPr id="4" name="Text Placeholder 3"/>
          <p:cNvSpPr>
            <a:spLocks noGrp="1"/>
          </p:cNvSpPr>
          <p:nvPr>
            <p:ph type="body" idx="1"/>
          </p:nvPr>
        </p:nvSpPr>
        <p:spPr/>
        <p:txBody>
          <a:bodyPr/>
          <a:lstStyle/>
          <a:p>
            <a:r>
              <a:rPr lang="en-US" dirty="0" smtClean="0"/>
              <a:t>Causes</a:t>
            </a:r>
            <a:endParaRPr lang="en-US" dirty="0"/>
          </a:p>
        </p:txBody>
      </p:sp>
      <p:sp>
        <p:nvSpPr>
          <p:cNvPr id="3" name="Content Placeholder 2"/>
          <p:cNvSpPr>
            <a:spLocks noGrp="1"/>
          </p:cNvSpPr>
          <p:nvPr>
            <p:ph sz="half" idx="2"/>
          </p:nvPr>
        </p:nvSpPr>
        <p:spPr/>
        <p:txBody>
          <a:bodyPr>
            <a:normAutofit fontScale="77500" lnSpcReduction="20000"/>
          </a:bodyPr>
          <a:lstStyle/>
          <a:p>
            <a:r>
              <a:rPr lang="en-US" dirty="0" smtClean="0"/>
              <a:t>Conditions in which build up could occur</a:t>
            </a:r>
            <a:endParaRPr lang="en-US" dirty="0"/>
          </a:p>
          <a:p>
            <a:pPr lvl="1"/>
            <a:r>
              <a:rPr lang="en-US" dirty="0" smtClean="0"/>
              <a:t>Untreated type 1 and type 2 </a:t>
            </a:r>
            <a:r>
              <a:rPr lang="en-US" dirty="0"/>
              <a:t>diabetes: Low levels of circulating </a:t>
            </a:r>
            <a:r>
              <a:rPr lang="en-US" dirty="0" smtClean="0"/>
              <a:t>insulin</a:t>
            </a:r>
          </a:p>
          <a:p>
            <a:pPr lvl="2"/>
            <a:r>
              <a:rPr lang="en-US" sz="2600" dirty="0" smtClean="0"/>
              <a:t>Type 1 – beta cells cannot make insulin</a:t>
            </a:r>
          </a:p>
          <a:p>
            <a:pPr lvl="2"/>
            <a:r>
              <a:rPr lang="en-US" sz="2600" dirty="0" smtClean="0"/>
              <a:t>Type 2 – beta cells are damaged from prolonged periods of overproduction of insulin </a:t>
            </a:r>
          </a:p>
          <a:p>
            <a:r>
              <a:rPr lang="en-US" sz="2300" dirty="0" smtClean="0"/>
              <a:t>Cannot stop </a:t>
            </a:r>
            <a:r>
              <a:rPr lang="en-US" sz="2300" dirty="0" smtClean="0"/>
              <a:t>lipolysis, excess Acetyl-CoA in the liver</a:t>
            </a:r>
            <a:endParaRPr lang="en-US" sz="2300" dirty="0" smtClean="0"/>
          </a:p>
          <a:p>
            <a:r>
              <a:rPr lang="en-US" sz="2300" dirty="0" smtClean="0"/>
              <a:t>Accompanied by </a:t>
            </a:r>
            <a:r>
              <a:rPr lang="en-US" sz="2300" b="1" u="sng" dirty="0" smtClean="0"/>
              <a:t>hyperglycemia</a:t>
            </a:r>
            <a:endParaRPr lang="en-US" sz="2300" b="1" u="sng" dirty="0"/>
          </a:p>
          <a:p>
            <a:endParaRPr lang="en-US" dirty="0"/>
          </a:p>
        </p:txBody>
      </p:sp>
      <p:sp>
        <p:nvSpPr>
          <p:cNvPr id="5" name="Text Placeholder 4"/>
          <p:cNvSpPr>
            <a:spLocks noGrp="1"/>
          </p:cNvSpPr>
          <p:nvPr>
            <p:ph type="body" sz="quarter" idx="3"/>
          </p:nvPr>
        </p:nvSpPr>
        <p:spPr/>
        <p:txBody>
          <a:bodyPr/>
          <a:lstStyle/>
          <a:p>
            <a:r>
              <a:rPr lang="en-US" dirty="0" smtClean="0"/>
              <a:t>Consequences</a:t>
            </a:r>
            <a:endParaRPr lang="en-US" dirty="0"/>
          </a:p>
        </p:txBody>
      </p:sp>
      <p:sp>
        <p:nvSpPr>
          <p:cNvPr id="6" name="Content Placeholder 5"/>
          <p:cNvSpPr>
            <a:spLocks noGrp="1"/>
          </p:cNvSpPr>
          <p:nvPr>
            <p:ph sz="quarter" idx="4"/>
          </p:nvPr>
        </p:nvSpPr>
        <p:spPr/>
        <p:txBody>
          <a:bodyPr>
            <a:normAutofit/>
          </a:bodyPr>
          <a:lstStyle/>
          <a:p>
            <a:pPr marL="0" lvl="1" indent="-400050"/>
            <a:r>
              <a:rPr lang="en-US" dirty="0" smtClean="0"/>
              <a:t>Coma,</a:t>
            </a:r>
          </a:p>
          <a:p>
            <a:pPr marL="0" lvl="1" indent="-400050"/>
            <a:r>
              <a:rPr lang="en-US" dirty="0" smtClean="0"/>
              <a:t>Dehydration</a:t>
            </a:r>
          </a:p>
          <a:p>
            <a:pPr marL="0" lvl="1" indent="-400050"/>
            <a:r>
              <a:rPr lang="en-US" dirty="0" smtClean="0"/>
              <a:t>excessive urination</a:t>
            </a:r>
          </a:p>
          <a:p>
            <a:pPr marL="0" lvl="1" indent="-400050"/>
            <a:r>
              <a:rPr lang="en-US" dirty="0" smtClean="0"/>
              <a:t>vomiting</a:t>
            </a:r>
          </a:p>
          <a:p>
            <a:pPr marL="0" lvl="1" indent="-400050"/>
            <a:r>
              <a:rPr lang="en-US" dirty="0" smtClean="0"/>
              <a:t>organ failure</a:t>
            </a:r>
          </a:p>
          <a:p>
            <a:pPr marL="0" lvl="1" indent="-400050"/>
            <a:r>
              <a:rPr lang="en-US" dirty="0" smtClean="0"/>
              <a:t>About 140 000 hospitalizations per year in the USA (CDC, 2009)</a:t>
            </a:r>
            <a:endParaRPr lang="en-US" dirty="0"/>
          </a:p>
        </p:txBody>
      </p:sp>
      <p:pic>
        <p:nvPicPr>
          <p:cNvPr id="8" name="Picture 7"/>
          <p:cNvPicPr>
            <a:picLocks noChangeAspect="1"/>
          </p:cNvPicPr>
          <p:nvPr/>
        </p:nvPicPr>
        <p:blipFill>
          <a:blip r:embed="rId3"/>
          <a:stretch>
            <a:fillRect/>
          </a:stretch>
        </p:blipFill>
        <p:spPr>
          <a:xfrm>
            <a:off x="4885158" y="4816953"/>
            <a:ext cx="2972399" cy="2041047"/>
          </a:xfrm>
          <a:prstGeom prst="rect">
            <a:avLst/>
          </a:prstGeom>
        </p:spPr>
      </p:pic>
    </p:spTree>
    <p:extLst>
      <p:ext uri="{BB962C8B-B14F-4D97-AF65-F5344CB8AC3E}">
        <p14:creationId xmlns:p14="http://schemas.microsoft.com/office/powerpoint/2010/main" val="1995632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Ketogenic Diets</a:t>
            </a:r>
            <a:endParaRPr lang="en-US" dirty="0"/>
          </a:p>
        </p:txBody>
      </p:sp>
      <p:sp>
        <p:nvSpPr>
          <p:cNvPr id="3" name="Content Placeholder 2"/>
          <p:cNvSpPr>
            <a:spLocks noGrp="1"/>
          </p:cNvSpPr>
          <p:nvPr>
            <p:ph idx="1"/>
          </p:nvPr>
        </p:nvSpPr>
        <p:spPr/>
        <p:txBody>
          <a:bodyPr/>
          <a:lstStyle/>
          <a:p>
            <a:r>
              <a:rPr lang="en-US" dirty="0" smtClean="0"/>
              <a:t>Very low carbohydrate diets</a:t>
            </a:r>
          </a:p>
          <a:p>
            <a:r>
              <a:rPr lang="en-US" dirty="0" smtClean="0"/>
              <a:t>Accompanied by </a:t>
            </a:r>
            <a:r>
              <a:rPr lang="en-US" b="1" u="sng" dirty="0" err="1" smtClean="0"/>
              <a:t>normoglycemia</a:t>
            </a:r>
            <a:endParaRPr lang="en-US" b="1" u="sng" dirty="0" smtClean="0"/>
          </a:p>
          <a:p>
            <a:pPr lvl="1"/>
            <a:r>
              <a:rPr lang="en-US" dirty="0" smtClean="0"/>
              <a:t>DKA</a:t>
            </a:r>
            <a:r>
              <a:rPr lang="en-US" dirty="0" smtClean="0"/>
              <a:t>: beta </a:t>
            </a:r>
            <a:r>
              <a:rPr lang="en-US" dirty="0" err="1" smtClean="0"/>
              <a:t>hydroxybutyrate</a:t>
            </a:r>
            <a:r>
              <a:rPr lang="en-US" dirty="0" smtClean="0"/>
              <a:t> &gt;15 </a:t>
            </a:r>
            <a:r>
              <a:rPr lang="en-US" dirty="0" err="1" smtClean="0"/>
              <a:t>mM</a:t>
            </a:r>
            <a:endParaRPr lang="en-US" dirty="0" smtClean="0"/>
          </a:p>
          <a:p>
            <a:pPr lvl="1"/>
            <a:r>
              <a:rPr lang="en-US" dirty="0" smtClean="0"/>
              <a:t>Nutritional Ketosis: beta </a:t>
            </a:r>
            <a:r>
              <a:rPr lang="en-US" dirty="0" err="1" smtClean="0"/>
              <a:t>hydroxybutyrate</a:t>
            </a:r>
            <a:r>
              <a:rPr lang="en-US" dirty="0" smtClean="0"/>
              <a:t> &lt;3 </a:t>
            </a:r>
            <a:r>
              <a:rPr lang="en-US" dirty="0" err="1" smtClean="0"/>
              <a:t>mM</a:t>
            </a:r>
            <a:endParaRPr lang="en-US" dirty="0" smtClean="0"/>
          </a:p>
          <a:p>
            <a:endParaRPr lang="en-US" dirty="0"/>
          </a:p>
        </p:txBody>
      </p:sp>
    </p:spTree>
    <p:extLst>
      <p:ext uri="{BB962C8B-B14F-4D97-AF65-F5344CB8AC3E}">
        <p14:creationId xmlns:p14="http://schemas.microsoft.com/office/powerpoint/2010/main" val="15313160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55000" lnSpcReduction="20000"/>
          </a:bodyPr>
          <a:lstStyle/>
          <a:p>
            <a:r>
              <a:rPr lang="en-US" dirty="0"/>
              <a:t>Describe the conditions and tissues wherein fatty acids are generated, and from what precursors.</a:t>
            </a:r>
          </a:p>
          <a:p>
            <a:r>
              <a:rPr lang="en-US" dirty="0"/>
              <a:t>Explain the regulation of fatty acid biosynthesis by metabolite levels and hormones, including how it is ensured that beta-oxidation and </a:t>
            </a:r>
            <a:r>
              <a:rPr lang="en-US" i="1" dirty="0"/>
              <a:t>de </a:t>
            </a:r>
            <a:r>
              <a:rPr lang="en-US" i="1" dirty="0" err="1"/>
              <a:t>novo</a:t>
            </a:r>
            <a:r>
              <a:rPr lang="en-US" dirty="0" err="1"/>
              <a:t>lipogenesis</a:t>
            </a:r>
            <a:r>
              <a:rPr lang="en-US" dirty="0"/>
              <a:t> do not occur simultaneously.</a:t>
            </a:r>
          </a:p>
          <a:p>
            <a:r>
              <a:rPr lang="en-US" dirty="0"/>
              <a:t>Understand the energy costs of generating fatty acids from glucose, compared with using glucose for fuel. Included in this is the source of carbon units, and reducing equivalents that are necessary for fatty acid biogenesis.</a:t>
            </a:r>
          </a:p>
          <a:p>
            <a:r>
              <a:rPr lang="en-US" dirty="0"/>
              <a:t>Analyze the role of citrate in co-ordination of glycolysis, TCA cycle activity and lipogenesis.</a:t>
            </a:r>
          </a:p>
          <a:p>
            <a:r>
              <a:rPr lang="en-US" dirty="0"/>
              <a:t>Explain the causes of lipodystrophy, including the metabolic consequences of ectopic fat deposition.</a:t>
            </a:r>
          </a:p>
          <a:p>
            <a:r>
              <a:rPr lang="en-US" dirty="0"/>
              <a:t>Understand how transcriptional and post-translational regulation control triglyceride synthesis and cholesterol synthesis.</a:t>
            </a:r>
          </a:p>
          <a:p>
            <a:r>
              <a:rPr lang="en-US" dirty="0"/>
              <a:t>Analyze the cellular conditions that lead to cholesterol synthesis and </a:t>
            </a:r>
            <a:r>
              <a:rPr lang="en-US" dirty="0" err="1"/>
              <a:t>ketogenesis</a:t>
            </a:r>
            <a:r>
              <a:rPr lang="en-US" dirty="0"/>
              <a:t>.</a:t>
            </a:r>
          </a:p>
          <a:p>
            <a:r>
              <a:rPr lang="en-US" dirty="0"/>
              <a:t>Describe the roles and activation of SREBP1 and SREBP2 in fatty acid/triglyceride and cholesterol biogenesis respectively</a:t>
            </a:r>
            <a:r>
              <a:rPr lang="en-US" dirty="0" smtClean="0"/>
              <a:t>.</a:t>
            </a:r>
            <a:endParaRPr lang="en-US" dirty="0"/>
          </a:p>
        </p:txBody>
      </p:sp>
    </p:spTree>
    <p:extLst>
      <p:ext uri="{BB962C8B-B14F-4D97-AF65-F5344CB8AC3E}">
        <p14:creationId xmlns:p14="http://schemas.microsoft.com/office/powerpoint/2010/main" val="10795246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 #3</a:t>
            </a:r>
            <a:endParaRPr lang="en-US" dirty="0"/>
          </a:p>
        </p:txBody>
      </p:sp>
      <p:sp>
        <p:nvSpPr>
          <p:cNvPr id="3" name="Content Placeholder 2"/>
          <p:cNvSpPr>
            <a:spLocks noGrp="1"/>
          </p:cNvSpPr>
          <p:nvPr>
            <p:ph idx="1"/>
          </p:nvPr>
        </p:nvSpPr>
        <p:spPr/>
        <p:txBody>
          <a:bodyPr/>
          <a:lstStyle/>
          <a:p>
            <a:pPr marL="0" indent="0">
              <a:buNone/>
            </a:pPr>
            <a:r>
              <a:rPr lang="en-US" dirty="0" smtClean="0"/>
              <a:t>What macromolecule is the most energetically costly to synthesize in humans?</a:t>
            </a:r>
          </a:p>
          <a:p>
            <a:pPr marL="971550" lvl="1" indent="-514350">
              <a:buFont typeface="+mj-lt"/>
              <a:buAutoNum type="alphaUcPeriod"/>
            </a:pPr>
            <a:r>
              <a:rPr lang="en-US" dirty="0" smtClean="0"/>
              <a:t>Palmitate (C16</a:t>
            </a:r>
            <a:r>
              <a:rPr lang="en-US" dirty="0" smtClean="0">
                <a:sym typeface="Wingdings"/>
              </a:rPr>
              <a:t>:0)</a:t>
            </a:r>
            <a:r>
              <a:rPr lang="en-US" dirty="0" smtClean="0"/>
              <a:t> from Glucose</a:t>
            </a:r>
          </a:p>
          <a:p>
            <a:pPr marL="971550" lvl="1" indent="-514350">
              <a:buFont typeface="+mj-lt"/>
              <a:buAutoNum type="alphaUcPeriod"/>
            </a:pPr>
            <a:r>
              <a:rPr lang="en-US" dirty="0" err="1" smtClean="0"/>
              <a:t>Palmitoleate</a:t>
            </a:r>
            <a:r>
              <a:rPr lang="en-US" dirty="0" smtClean="0"/>
              <a:t> (C16:1) from Glucose</a:t>
            </a:r>
          </a:p>
          <a:p>
            <a:pPr marL="971550" lvl="1" indent="-514350">
              <a:buFont typeface="+mj-lt"/>
              <a:buAutoNum type="alphaUcPeriod"/>
            </a:pPr>
            <a:r>
              <a:rPr lang="en-US" dirty="0" smtClean="0"/>
              <a:t>Alanine from Glucose</a:t>
            </a:r>
          </a:p>
          <a:p>
            <a:pPr marL="971550" lvl="1" indent="-514350">
              <a:buFont typeface="+mj-lt"/>
              <a:buAutoNum type="alphaUcPeriod"/>
            </a:pPr>
            <a:r>
              <a:rPr lang="en-US" dirty="0" smtClean="0"/>
              <a:t>Lysine from Glucose</a:t>
            </a:r>
          </a:p>
          <a:p>
            <a:pPr lvl="1"/>
            <a:endParaRPr lang="en-US" dirty="0"/>
          </a:p>
        </p:txBody>
      </p:sp>
    </p:spTree>
    <p:extLst>
      <p:ext uri="{BB962C8B-B14F-4D97-AF65-F5344CB8AC3E}">
        <p14:creationId xmlns:p14="http://schemas.microsoft.com/office/powerpoint/2010/main" val="123113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059474"/>
            <a:ext cx="6858000" cy="1072661"/>
          </a:xfrm>
        </p:spPr>
        <p:txBody>
          <a:bodyPr/>
          <a:lstStyle/>
          <a:p>
            <a:r>
              <a:rPr lang="en-US" dirty="0" smtClean="0"/>
              <a:t>Natural vs Artificial Trans fat</a:t>
            </a:r>
            <a:endParaRPr lang="en-US" dirty="0"/>
          </a:p>
        </p:txBody>
      </p:sp>
      <p:sp>
        <p:nvSpPr>
          <p:cNvPr id="3" name="Subtitle 2"/>
          <p:cNvSpPr>
            <a:spLocks noGrp="1"/>
          </p:cNvSpPr>
          <p:nvPr>
            <p:ph type="subTitle" idx="1"/>
          </p:nvPr>
        </p:nvSpPr>
        <p:spPr>
          <a:xfrm>
            <a:off x="1143000" y="4409343"/>
            <a:ext cx="6858000" cy="1336430"/>
          </a:xfrm>
        </p:spPr>
        <p:txBody>
          <a:bodyPr>
            <a:normAutofit lnSpcReduction="10000"/>
          </a:bodyPr>
          <a:lstStyle/>
          <a:p>
            <a:endParaRPr lang="en-US" dirty="0" smtClean="0"/>
          </a:p>
          <a:p>
            <a:endParaRPr lang="en-US" dirty="0"/>
          </a:p>
          <a:p>
            <a:endParaRPr lang="en-US" dirty="0" smtClean="0"/>
          </a:p>
          <a:p>
            <a:r>
              <a:rPr lang="en-US" dirty="0" smtClean="0"/>
              <a:t>Presented By: Ayousha Acharya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988" y="2321845"/>
            <a:ext cx="4688883" cy="2651099"/>
          </a:xfrm>
          <a:prstGeom prst="rect">
            <a:avLst/>
          </a:prstGeom>
        </p:spPr>
      </p:pic>
    </p:spTree>
    <p:extLst>
      <p:ext uri="{BB962C8B-B14F-4D97-AF65-F5344CB8AC3E}">
        <p14:creationId xmlns:p14="http://schemas.microsoft.com/office/powerpoint/2010/main" val="12370371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chemeClr val="accent5">
                    <a:lumMod val="75000"/>
                  </a:schemeClr>
                </a:solidFill>
              </a:rPr>
              <a:t>TRANS FAT</a:t>
            </a:r>
            <a:endParaRPr lang="en-US" sz="3600" b="1" dirty="0">
              <a:solidFill>
                <a:schemeClr val="accent5">
                  <a:lumMod val="75000"/>
                </a:schemeClr>
              </a:solidFill>
            </a:endParaRPr>
          </a:p>
        </p:txBody>
      </p:sp>
      <p:sp>
        <p:nvSpPr>
          <p:cNvPr id="3" name="Content Placeholder 2"/>
          <p:cNvSpPr>
            <a:spLocks noGrp="1"/>
          </p:cNvSpPr>
          <p:nvPr>
            <p:ph idx="1"/>
          </p:nvPr>
        </p:nvSpPr>
        <p:spPr/>
        <p:txBody>
          <a:bodyPr/>
          <a:lstStyle/>
          <a:p>
            <a:r>
              <a:rPr lang="en-US" sz="1800" b="1" dirty="0"/>
              <a:t>Trans fat</a:t>
            </a:r>
            <a:r>
              <a:rPr lang="en-US" sz="1800" dirty="0"/>
              <a:t>, or </a:t>
            </a:r>
            <a:r>
              <a:rPr lang="en-US" sz="1800" b="1" dirty="0"/>
              <a:t>trans-unsaturated fatty acids</a:t>
            </a:r>
            <a:r>
              <a:rPr lang="en-US" sz="1800" dirty="0"/>
              <a:t>, </a:t>
            </a:r>
            <a:r>
              <a:rPr lang="en-US" sz="1800" b="1" dirty="0"/>
              <a:t>trans fatty acids</a:t>
            </a:r>
            <a:r>
              <a:rPr lang="en-US" sz="1800" dirty="0"/>
              <a:t>, are a type of </a:t>
            </a:r>
            <a:r>
              <a:rPr lang="en-US" sz="1800" dirty="0">
                <a:hlinkClick r:id="rId3" tooltip="Unsaturated fat"/>
              </a:rPr>
              <a:t>unsaturated fat</a:t>
            </a:r>
            <a:r>
              <a:rPr lang="en-US" sz="1800" dirty="0"/>
              <a:t> that occur in small </a:t>
            </a:r>
            <a:r>
              <a:rPr lang="en-US" sz="1800" dirty="0"/>
              <a:t>amounts </a:t>
            </a:r>
            <a:r>
              <a:rPr lang="en-US" sz="1800" dirty="0"/>
              <a:t>in </a:t>
            </a:r>
            <a:r>
              <a:rPr lang="en-US" sz="1800" dirty="0"/>
              <a:t>nature, </a:t>
            </a:r>
            <a:r>
              <a:rPr lang="en-US" sz="1800" dirty="0"/>
              <a:t>but became widely produced industrially from vegetable fats for use in </a:t>
            </a:r>
            <a:r>
              <a:rPr lang="en-US" sz="1800" dirty="0">
                <a:hlinkClick r:id="rId4" tooltip="Margarine"/>
              </a:rPr>
              <a:t>margarine</a:t>
            </a:r>
            <a:r>
              <a:rPr lang="en-US" sz="1800" dirty="0"/>
              <a:t>, snack food, packaged baked goods, and frying fast </a:t>
            </a:r>
            <a:r>
              <a:rPr lang="en-US" sz="1800" dirty="0"/>
              <a:t>food.</a:t>
            </a:r>
          </a:p>
          <a:p>
            <a:r>
              <a:rPr lang="en-US" sz="1800" dirty="0"/>
              <a:t>Although</a:t>
            </a:r>
            <a:r>
              <a:rPr lang="en-US" sz="1800" dirty="0"/>
              <a:t> </a:t>
            </a:r>
            <a:r>
              <a:rPr lang="en-US" sz="1800" i="1" dirty="0"/>
              <a:t>trans</a:t>
            </a:r>
            <a:r>
              <a:rPr lang="en-US" sz="1800" dirty="0"/>
              <a:t> fats are edible, consumption of </a:t>
            </a:r>
            <a:r>
              <a:rPr lang="en-US" sz="1800" i="1" dirty="0"/>
              <a:t>trans</a:t>
            </a:r>
            <a:r>
              <a:rPr lang="en-US" sz="1800" dirty="0"/>
              <a:t> fats has been shown to increase the risk of </a:t>
            </a:r>
            <a:r>
              <a:rPr lang="en-US" sz="1800" dirty="0">
                <a:hlinkClick r:id="rId5" tooltip="Coronary artery disease"/>
              </a:rPr>
              <a:t>coronary artery disease</a:t>
            </a:r>
            <a:r>
              <a:rPr lang="en-US" sz="1800" dirty="0"/>
              <a:t> in part by raising levels of the lipoprotein </a:t>
            </a:r>
            <a:r>
              <a:rPr lang="en-US" sz="1800" dirty="0">
                <a:hlinkClick r:id="rId6" tooltip="Low-density lipoprotein"/>
              </a:rPr>
              <a:t>LDL</a:t>
            </a:r>
            <a:r>
              <a:rPr lang="en-US" sz="1800" dirty="0"/>
              <a:t> (often referred to as "bad cholesterol"), lowering levels of the lipoprotein </a:t>
            </a:r>
            <a:r>
              <a:rPr lang="en-US" sz="1800" dirty="0">
                <a:hlinkClick r:id="rId7" tooltip="High-density lipoprotein"/>
              </a:rPr>
              <a:t>HDL</a:t>
            </a:r>
            <a:r>
              <a:rPr lang="en-US" sz="1800" dirty="0"/>
              <a:t> (</a:t>
            </a:r>
            <a:r>
              <a:rPr lang="en-US" sz="1800" dirty="0"/>
              <a:t>often referred to as "good </a:t>
            </a:r>
            <a:r>
              <a:rPr lang="en-US" sz="1800" dirty="0"/>
              <a:t>cholesterol”)</a:t>
            </a:r>
          </a:p>
          <a:p>
            <a:r>
              <a:rPr lang="en-US" sz="1800" i="1" dirty="0"/>
              <a:t>Trans</a:t>
            </a:r>
            <a:r>
              <a:rPr lang="en-US" sz="1800" dirty="0"/>
              <a:t> fatty acids have long been used in food manufacturing due in part to their melting point at room </a:t>
            </a:r>
            <a:r>
              <a:rPr lang="en-US" sz="1800" dirty="0"/>
              <a:t>temperature, texture</a:t>
            </a:r>
            <a:r>
              <a:rPr lang="en-US" sz="1800" dirty="0"/>
              <a:t>, stability and is very </a:t>
            </a:r>
            <a:r>
              <a:rPr lang="en-US" sz="1800" dirty="0"/>
              <a:t>inexpensive.</a:t>
            </a:r>
            <a:endParaRPr lang="en-US" sz="1800" dirty="0"/>
          </a:p>
          <a:p>
            <a:endParaRPr lang="en-US" dirty="0"/>
          </a:p>
        </p:txBody>
      </p:sp>
    </p:spTree>
    <p:extLst>
      <p:ext uri="{BB962C8B-B14F-4D97-AF65-F5344CB8AC3E}">
        <p14:creationId xmlns:p14="http://schemas.microsoft.com/office/powerpoint/2010/main" val="1094058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88058"/>
          </a:xfrm>
        </p:spPr>
        <p:txBody>
          <a:bodyPr/>
          <a:lstStyle/>
          <a:p>
            <a:pPr algn="ctr"/>
            <a:r>
              <a:rPr lang="en-US" b="1" dirty="0" smtClean="0"/>
              <a:t>Trans Fat Digestion</a:t>
            </a:r>
            <a:endParaRPr lang="en-US"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7509" y="1890404"/>
            <a:ext cx="2694496" cy="3883230"/>
          </a:xfrm>
        </p:spPr>
      </p:pic>
      <p:sp>
        <p:nvSpPr>
          <p:cNvPr id="5" name="TextBox 4"/>
          <p:cNvSpPr txBox="1"/>
          <p:nvPr/>
        </p:nvSpPr>
        <p:spPr>
          <a:xfrm>
            <a:off x="285008" y="1890405"/>
            <a:ext cx="5611091" cy="3323987"/>
          </a:xfrm>
          <a:prstGeom prst="rect">
            <a:avLst/>
          </a:prstGeom>
          <a:noFill/>
        </p:spPr>
        <p:txBody>
          <a:bodyPr wrap="square" rtlCol="0">
            <a:spAutoFit/>
          </a:bodyPr>
          <a:lstStyle/>
          <a:p>
            <a:pPr marL="214313" indent="-214313" defTabSz="685800">
              <a:buFont typeface="Arial" charset="0"/>
              <a:buChar char="•"/>
            </a:pPr>
            <a:endParaRPr lang="en-US" sz="2100" dirty="0">
              <a:solidFill>
                <a:prstClr val="black"/>
              </a:solidFill>
            </a:endParaRPr>
          </a:p>
          <a:p>
            <a:pPr marL="214313" indent="-214313" defTabSz="685800">
              <a:buFont typeface="Arial" charset="0"/>
              <a:buChar char="•"/>
            </a:pPr>
            <a:r>
              <a:rPr lang="en-US" sz="2100" dirty="0">
                <a:solidFill>
                  <a:prstClr val="black"/>
                </a:solidFill>
              </a:rPr>
              <a:t>The key issue in the digestion and absorption of fats is one of solubility: trans fat are hydrophobic.</a:t>
            </a:r>
          </a:p>
          <a:p>
            <a:pPr marL="214313" indent="-214313" defTabSz="685800">
              <a:buFont typeface="Arial" charset="0"/>
              <a:buChar char="•"/>
            </a:pPr>
            <a:r>
              <a:rPr lang="en-US" sz="2100" dirty="0">
                <a:solidFill>
                  <a:prstClr val="black"/>
                </a:solidFill>
              </a:rPr>
              <a:t>First enzymatic digestion occurs in oral cavity by Lingual Lipase.</a:t>
            </a:r>
          </a:p>
          <a:p>
            <a:pPr marL="214313" indent="-214313" defTabSz="685800">
              <a:buFont typeface="Arial" charset="0"/>
              <a:buChar char="•"/>
            </a:pPr>
            <a:r>
              <a:rPr lang="en-US" sz="2100" dirty="0">
                <a:solidFill>
                  <a:prstClr val="black"/>
                </a:solidFill>
              </a:rPr>
              <a:t>Once entering into the stomach, gastric lipase acts on it.</a:t>
            </a:r>
          </a:p>
          <a:p>
            <a:pPr marL="214313" indent="-214313" defTabSz="685800">
              <a:buFont typeface="Arial" charset="0"/>
              <a:buChar char="•"/>
            </a:pPr>
            <a:r>
              <a:rPr lang="en-US" sz="2100" dirty="0">
                <a:solidFill>
                  <a:prstClr val="black"/>
                </a:solidFill>
              </a:rPr>
              <a:t>Emulsification</a:t>
            </a:r>
          </a:p>
          <a:p>
            <a:pPr marL="214313" indent="-214313" defTabSz="685800">
              <a:buFont typeface="Arial" charset="0"/>
              <a:buChar char="•"/>
            </a:pPr>
            <a:r>
              <a:rPr lang="en-US" sz="2100" dirty="0">
                <a:solidFill>
                  <a:prstClr val="black"/>
                </a:solidFill>
              </a:rPr>
              <a:t>Absorption and Digestion in the small intestine</a:t>
            </a:r>
          </a:p>
        </p:txBody>
      </p:sp>
    </p:spTree>
    <p:extLst>
      <p:ext uri="{BB962C8B-B14F-4D97-AF65-F5344CB8AC3E}">
        <p14:creationId xmlns:p14="http://schemas.microsoft.com/office/powerpoint/2010/main" val="532861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6">
                    <a:lumMod val="75000"/>
                  </a:schemeClr>
                </a:solidFill>
              </a:rPr>
              <a:t>TYPES OF TRANS FAT</a:t>
            </a:r>
            <a:endParaRPr lang="en-US" b="1" dirty="0">
              <a:solidFill>
                <a:schemeClr val="accent6">
                  <a:lumMod val="75000"/>
                </a:schemeClr>
              </a:solidFill>
            </a:endParaRPr>
          </a:p>
        </p:txBody>
      </p:sp>
      <p:graphicFrame>
        <p:nvGraphicFramePr>
          <p:cNvPr id="4" name="Content Placeholder 3"/>
          <p:cNvGraphicFramePr>
            <a:graphicFrameLocks noGrp="1"/>
          </p:cNvGraphicFramePr>
          <p:nvPr>
            <p:ph idx="1"/>
            <p:extLst/>
          </p:nvPr>
        </p:nvGraphicFramePr>
        <p:xfrm>
          <a:off x="628650" y="2125267"/>
          <a:ext cx="7886700" cy="3196676"/>
        </p:xfrm>
        <a:graphic>
          <a:graphicData uri="http://schemas.openxmlformats.org/drawingml/2006/table">
            <a:tbl>
              <a:tblPr firstRow="1" bandRow="1">
                <a:tableStyleId>{5C22544A-7EE6-4342-B048-85BDC9FD1C3A}</a:tableStyleId>
              </a:tblPr>
              <a:tblGrid>
                <a:gridCol w="3943350"/>
                <a:gridCol w="3943350"/>
              </a:tblGrid>
              <a:tr h="435690">
                <a:tc>
                  <a:txBody>
                    <a:bodyPr/>
                    <a:lstStyle/>
                    <a:p>
                      <a:pPr algn="ctr"/>
                      <a:r>
                        <a:rPr lang="en-US" sz="2100" dirty="0" smtClean="0"/>
                        <a:t>NATURAL</a:t>
                      </a:r>
                      <a:r>
                        <a:rPr lang="en-US" sz="2100" baseline="0" dirty="0" smtClean="0"/>
                        <a:t> TRANS FAT</a:t>
                      </a:r>
                      <a:endParaRPr lang="en-US" sz="2100" dirty="0"/>
                    </a:p>
                  </a:txBody>
                  <a:tcPr marL="68580" marR="68580" marT="34290" marB="34290"/>
                </a:tc>
                <a:tc>
                  <a:txBody>
                    <a:bodyPr/>
                    <a:lstStyle/>
                    <a:p>
                      <a:pPr algn="ctr"/>
                      <a:r>
                        <a:rPr lang="en-US" sz="2100" dirty="0" smtClean="0"/>
                        <a:t>ARTIFICIAL</a:t>
                      </a:r>
                      <a:r>
                        <a:rPr lang="en-US" sz="2100" baseline="0" dirty="0" smtClean="0"/>
                        <a:t> TRANS FAT</a:t>
                      </a:r>
                      <a:endParaRPr lang="en-US" sz="2100" dirty="0"/>
                    </a:p>
                  </a:txBody>
                  <a:tcPr marL="68580" marR="68580" marT="34290" marB="34290"/>
                </a:tc>
              </a:tr>
              <a:tr h="919483">
                <a:tc>
                  <a:txBody>
                    <a:bodyPr/>
                    <a:lstStyle/>
                    <a:p>
                      <a:r>
                        <a:rPr lang="en-US" sz="1400" b="0" i="0" kern="1200" dirty="0" smtClean="0">
                          <a:solidFill>
                            <a:schemeClr val="dk1"/>
                          </a:solidFill>
                          <a:effectLst/>
                          <a:latin typeface="+mn-lt"/>
                          <a:ea typeface="+mn-ea"/>
                          <a:cs typeface="+mn-cs"/>
                        </a:rPr>
                        <a:t>Naturally-occurring trans fats are produced in the gut of some animals and foods made from these animals (e.g., milk and meat products) may contain small quantities of these fats.</a:t>
                      </a:r>
                      <a:endParaRPr lang="en-US" sz="1000" dirty="0"/>
                    </a:p>
                  </a:txBody>
                  <a:tcPr marL="68580" marR="68580" marT="34290" marB="34290"/>
                </a:tc>
                <a:tc>
                  <a:txBody>
                    <a:bodyPr/>
                    <a:lstStyle/>
                    <a:p>
                      <a:r>
                        <a:rPr lang="en-US" sz="1400" b="0" i="0" kern="1200" dirty="0" smtClean="0">
                          <a:solidFill>
                            <a:schemeClr val="dk1"/>
                          </a:solidFill>
                          <a:effectLst/>
                          <a:latin typeface="+mn-lt"/>
                          <a:ea typeface="+mn-ea"/>
                          <a:cs typeface="+mn-cs"/>
                        </a:rPr>
                        <a:t>Artificial </a:t>
                      </a:r>
                      <a:r>
                        <a:rPr lang="en-US" sz="1400" b="0" i="1" kern="1200" dirty="0" smtClean="0">
                          <a:solidFill>
                            <a:schemeClr val="dk1"/>
                          </a:solidFill>
                          <a:effectLst/>
                          <a:latin typeface="+mn-lt"/>
                          <a:ea typeface="+mn-ea"/>
                          <a:cs typeface="+mn-cs"/>
                        </a:rPr>
                        <a:t>trans</a:t>
                      </a:r>
                      <a:r>
                        <a:rPr lang="en-US" sz="1400" b="0" i="0" kern="1200" dirty="0" smtClean="0">
                          <a:solidFill>
                            <a:schemeClr val="dk1"/>
                          </a:solidFill>
                          <a:effectLst/>
                          <a:latin typeface="+mn-lt"/>
                          <a:ea typeface="+mn-ea"/>
                          <a:cs typeface="+mn-cs"/>
                        </a:rPr>
                        <a:t> fats (or </a:t>
                      </a:r>
                      <a:r>
                        <a:rPr lang="en-US" sz="1400" b="0" i="1" kern="1200" dirty="0" smtClean="0">
                          <a:solidFill>
                            <a:schemeClr val="dk1"/>
                          </a:solidFill>
                          <a:effectLst/>
                          <a:latin typeface="+mn-lt"/>
                          <a:ea typeface="+mn-ea"/>
                          <a:cs typeface="+mn-cs"/>
                        </a:rPr>
                        <a:t>trans</a:t>
                      </a:r>
                      <a:r>
                        <a:rPr lang="en-US" sz="1400" b="0" i="0" kern="1200" dirty="0" smtClean="0">
                          <a:solidFill>
                            <a:schemeClr val="dk1"/>
                          </a:solidFill>
                          <a:effectLst/>
                          <a:latin typeface="+mn-lt"/>
                          <a:ea typeface="+mn-ea"/>
                          <a:cs typeface="+mn-cs"/>
                        </a:rPr>
                        <a:t> fatty acids) are created in an industrial process that adds hydrogen to liquid vegetable oils to make them more solid.</a:t>
                      </a:r>
                      <a:endParaRPr lang="en-US" sz="1000" dirty="0"/>
                    </a:p>
                  </a:txBody>
                  <a:tcPr marL="68580" marR="68580" marT="34290" marB="34290"/>
                </a:tc>
              </a:tr>
              <a:tr h="919483">
                <a:tc>
                  <a:txBody>
                    <a:bodyPr/>
                    <a:lstStyle/>
                    <a:p>
                      <a:r>
                        <a:rPr lang="en-US" sz="1400" b="0" i="0" kern="1200" dirty="0" smtClean="0">
                          <a:solidFill>
                            <a:schemeClr val="dk1"/>
                          </a:solidFill>
                          <a:effectLst/>
                          <a:latin typeface="+mn-lt"/>
                          <a:ea typeface="+mn-ea"/>
                          <a:cs typeface="+mn-cs"/>
                        </a:rPr>
                        <a:t>Natural trans fats in your diet have been thought to have some potential benefit to aid in both muscle building and fat loss efforts.</a:t>
                      </a:r>
                      <a:endParaRPr lang="en-US" sz="1000" dirty="0"/>
                    </a:p>
                  </a:txBody>
                  <a:tcPr marL="68580" marR="68580" marT="34290" marB="34290"/>
                </a:tc>
                <a:tc>
                  <a:txBody>
                    <a:bodyPr/>
                    <a:lstStyle/>
                    <a:p>
                      <a:r>
                        <a:rPr lang="en-US" sz="1400" b="0" i="0" kern="1200" dirty="0" smtClean="0">
                          <a:solidFill>
                            <a:schemeClr val="dk1"/>
                          </a:solidFill>
                          <a:effectLst/>
                          <a:latin typeface="+mn-lt"/>
                          <a:ea typeface="+mn-ea"/>
                          <a:cs typeface="+mn-cs"/>
                        </a:rPr>
                        <a:t>These hydrogenated oils cause inflammation inside of your body, which signals the deposition of cholesterol as a healing agent on artery walls.</a:t>
                      </a:r>
                      <a:endParaRPr lang="en-US" sz="1000" dirty="0"/>
                    </a:p>
                  </a:txBody>
                  <a:tcPr marL="68580" marR="68580" marT="34290" marB="34290"/>
                </a:tc>
              </a:tr>
              <a:tr h="919483">
                <a:tc>
                  <a:txBody>
                    <a:bodyPr/>
                    <a:lstStyle/>
                    <a:p>
                      <a:r>
                        <a:rPr lang="en-US" sz="1400" b="0" i="0" u="none" strike="noStrike" kern="1200" dirty="0" err="1" smtClean="0">
                          <a:solidFill>
                            <a:schemeClr val="dk1"/>
                          </a:solidFill>
                          <a:effectLst/>
                          <a:latin typeface="+mn-lt"/>
                          <a:ea typeface="+mn-ea"/>
                          <a:cs typeface="+mn-cs"/>
                        </a:rPr>
                        <a:t>Vaccenyl</a:t>
                      </a:r>
                      <a:r>
                        <a:rPr lang="en-US" sz="1400" b="0" i="0" u="none" strike="noStrike" kern="1200" dirty="0" smtClean="0">
                          <a:solidFill>
                            <a:schemeClr val="dk1"/>
                          </a:solidFill>
                          <a:effectLst/>
                          <a:latin typeface="+mn-lt"/>
                          <a:ea typeface="+mn-ea"/>
                          <a:cs typeface="+mn-cs"/>
                        </a:rPr>
                        <a:t> </a:t>
                      </a:r>
                      <a:r>
                        <a:rPr lang="en-US" sz="1400" b="0" i="0" kern="1200" dirty="0" smtClean="0">
                          <a:solidFill>
                            <a:schemeClr val="dk1"/>
                          </a:solidFill>
                          <a:effectLst/>
                          <a:latin typeface="+mn-lt"/>
                          <a:ea typeface="+mn-ea"/>
                          <a:cs typeface="+mn-cs"/>
                        </a:rPr>
                        <a:t>and </a:t>
                      </a:r>
                      <a:r>
                        <a:rPr lang="en-US" sz="1400" b="0" i="0" u="none" strike="noStrike" kern="1200" dirty="0" smtClean="0">
                          <a:solidFill>
                            <a:schemeClr val="dk1"/>
                          </a:solidFill>
                          <a:effectLst/>
                          <a:latin typeface="+mn-lt"/>
                          <a:ea typeface="+mn-ea"/>
                          <a:cs typeface="+mn-cs"/>
                        </a:rPr>
                        <a:t>Conjugated </a:t>
                      </a:r>
                      <a:r>
                        <a:rPr lang="en-US" sz="1400" b="0" i="0" u="none" strike="noStrike" kern="1200" dirty="0" err="1" smtClean="0">
                          <a:solidFill>
                            <a:schemeClr val="dk1"/>
                          </a:solidFill>
                          <a:effectLst/>
                          <a:latin typeface="+mn-lt"/>
                          <a:ea typeface="+mn-ea"/>
                          <a:cs typeface="+mn-cs"/>
                        </a:rPr>
                        <a:t>linoleyl</a:t>
                      </a:r>
                      <a:endParaRPr lang="en-US" sz="1000" dirty="0"/>
                    </a:p>
                  </a:txBody>
                  <a:tcPr marL="68580" marR="68580" marT="34290" marB="34290"/>
                </a:tc>
                <a:tc>
                  <a:txBody>
                    <a:bodyPr/>
                    <a:lstStyle/>
                    <a:p>
                      <a:r>
                        <a:rPr lang="en-US" sz="1000" dirty="0" smtClean="0"/>
                        <a:t>Partially</a:t>
                      </a:r>
                      <a:r>
                        <a:rPr lang="en-US" sz="1000" baseline="0" dirty="0" smtClean="0"/>
                        <a:t> hydrogenated vegetable oil</a:t>
                      </a:r>
                      <a:endParaRPr lang="en-US" sz="1000" dirty="0"/>
                    </a:p>
                  </a:txBody>
                  <a:tcPr marL="68580" marR="68580" marT="34290" marB="34290"/>
                </a:tc>
              </a:tr>
            </a:tbl>
          </a:graphicData>
        </a:graphic>
      </p:graphicFrame>
    </p:spTree>
    <p:extLst>
      <p:ext uri="{BB962C8B-B14F-4D97-AF65-F5344CB8AC3E}">
        <p14:creationId xmlns:p14="http://schemas.microsoft.com/office/powerpoint/2010/main" val="1545297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5335</TotalTime>
  <Words>1478</Words>
  <Application>Microsoft Macintosh PowerPoint</Application>
  <PresentationFormat>On-screen Show (4:3)</PresentationFormat>
  <Paragraphs>292</Paragraphs>
  <Slides>46</Slides>
  <Notes>23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Calibri</vt:lpstr>
      <vt:lpstr>Calibri Light</vt:lpstr>
      <vt:lpstr>Mangal</vt:lpstr>
      <vt:lpstr>Symbol</vt:lpstr>
      <vt:lpstr>Wingdings</vt:lpstr>
      <vt:lpstr>Arial</vt:lpstr>
      <vt:lpstr>Office Theme</vt:lpstr>
      <vt:lpstr>1_Office Theme</vt:lpstr>
      <vt:lpstr>Lipid Synthesis</vt:lpstr>
      <vt:lpstr>Learning Objectives</vt:lpstr>
      <vt:lpstr>Quiz Question #2</vt:lpstr>
      <vt:lpstr>Quiz Question #2</vt:lpstr>
      <vt:lpstr>Quiz Question #3</vt:lpstr>
      <vt:lpstr>Natural vs Artificial Trans fat</vt:lpstr>
      <vt:lpstr>TRANS FAT</vt:lpstr>
      <vt:lpstr>Trans Fat Digestion</vt:lpstr>
      <vt:lpstr>TYPES OF TRANS FAT</vt:lpstr>
      <vt:lpstr>PowerPoint Presentation</vt:lpstr>
      <vt:lpstr>TRANS FAT IN FOOD</vt:lpstr>
      <vt:lpstr>Case Studies </vt:lpstr>
      <vt:lpstr>Other Health Risks</vt:lpstr>
      <vt:lpstr>Recommendations</vt:lpstr>
      <vt:lpstr>Reference</vt:lpstr>
      <vt:lpstr>PowerPoint Presentation</vt:lpstr>
      <vt:lpstr>Synthesis of Fatty Acids</vt:lpstr>
      <vt:lpstr>Key Regulatory Steps</vt:lpstr>
      <vt:lpstr>ATP – Citrate Lyase</vt:lpstr>
      <vt:lpstr>About the activity of ACLY</vt:lpstr>
      <vt:lpstr>Acetyl CoA Carboxylase</vt:lpstr>
      <vt:lpstr>Citrate and Carbohydrate Metabolism</vt:lpstr>
      <vt:lpstr>Citrate and Carbohydrate Metabolism</vt:lpstr>
      <vt:lpstr>Malonyl CoA Controls the Balance Between FA Synthesis and Degradation</vt:lpstr>
      <vt:lpstr>The Rest of Fatty Acid Synthesis is Mediated by Fatty Acid Synthase</vt:lpstr>
      <vt:lpstr>Two Sources of NADPH</vt:lpstr>
      <vt:lpstr>Transcriptional Control of FA Biosynthesis</vt:lpstr>
      <vt:lpstr>Regulation of SREBP1c</vt:lpstr>
      <vt:lpstr>What happens to palmitate (C16:0)?</vt:lpstr>
      <vt:lpstr>Fatty Acid Exercise</vt:lpstr>
      <vt:lpstr>Triglyceride Synthesis</vt:lpstr>
      <vt:lpstr>Triglyceride Esterification</vt:lpstr>
      <vt:lpstr>Glycerol for Triglyceride Synthesis</vt:lpstr>
      <vt:lpstr>Lipodystrophy and Insulin Resistance</vt:lpstr>
      <vt:lpstr>Cholesterol Synthesis</vt:lpstr>
      <vt:lpstr>HMG-CoA Reductase</vt:lpstr>
      <vt:lpstr>HMGCR is the Target of Statins</vt:lpstr>
      <vt:lpstr>Cholesterol Biosynthesis Regulation </vt:lpstr>
      <vt:lpstr>Transcriptional Regulation of Cholesterol Biogenesis</vt:lpstr>
      <vt:lpstr>AMPK Regulates Cholesterol Synthesis</vt:lpstr>
      <vt:lpstr>Ketogenesis</vt:lpstr>
      <vt:lpstr>Ketogenesis</vt:lpstr>
      <vt:lpstr>Ketone Bodies</vt:lpstr>
      <vt:lpstr>Diabetic Ketoacidosis</vt:lpstr>
      <vt:lpstr>Ketogenic Diets</vt:lpstr>
      <vt:lpstr>Learning Objectives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Lipids</dc:title>
  <dc:creator>Olivia Tretter</dc:creator>
  <cp:lastModifiedBy>Dave Bridges</cp:lastModifiedBy>
  <cp:revision>211</cp:revision>
  <cp:lastPrinted>2014-11-18T23:55:50Z</cp:lastPrinted>
  <dcterms:created xsi:type="dcterms:W3CDTF">2014-11-03T13:32:24Z</dcterms:created>
  <dcterms:modified xsi:type="dcterms:W3CDTF">2017-11-20T15:27:47Z</dcterms:modified>
</cp:coreProperties>
</file>